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7662F7-0638-4B76-BF50-81C79EB8EAA0}">
  <a:tblStyle styleId="{A77662F7-0638-4B76-BF50-81C79EB8EAA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F4E7"/>
          </a:solidFill>
        </a:fill>
      </a:tcStyle>
    </a:wholeTbl>
    <a:band1H>
      <a:tcTxStyle/>
      <a:tcStyle>
        <a:fill>
          <a:solidFill>
            <a:srgbClr val="DBE9CB"/>
          </a:solidFill>
        </a:fill>
      </a:tcStyle>
    </a:band1H>
    <a:band2H>
      <a:tcTxStyle/>
    </a:band2H>
    <a:band1V>
      <a:tcTxStyle/>
      <a:tcStyle>
        <a:fill>
          <a:solidFill>
            <a:srgbClr val="DBE9CB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back in here .. Thermakl problem …</a:t>
            </a:r>
            <a:endParaRPr/>
          </a:p>
        </p:txBody>
      </p:sp>
      <p:sp>
        <p:nvSpPr>
          <p:cNvPr id="358" name="Google Shape;35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1 -&gt; b dir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2 -&gt;  infill</a:t>
            </a:r>
            <a:endParaRPr/>
          </a:p>
        </p:txBody>
      </p:sp>
      <p:sp>
        <p:nvSpPr>
          <p:cNvPr id="442" name="Google Shape;44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too many figures …. Where to put material -&gt; how to put material -&gt; same topology -&gt; 2 different fiber orientation</a:t>
            </a:r>
            <a:endParaRPr/>
          </a:p>
        </p:txBody>
      </p:sp>
      <p:sp>
        <p:nvSpPr>
          <p:cNvPr id="474" name="Google Shape;47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INFILL TOPOLOGY</a:t>
            </a:r>
            <a:endParaRPr/>
          </a:p>
        </p:txBody>
      </p:sp>
      <p:sp>
        <p:nvSpPr>
          <p:cNvPr id="562" name="Google Shape;56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Mention infill 3 challenges infill fiber orientaiton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ersl.wisc.ed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ersl.wisc.edu/publication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40.png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65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ersl.wisc.edu/public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ctrTitle"/>
          </p:nvPr>
        </p:nvSpPr>
        <p:spPr>
          <a:xfrm>
            <a:off x="1507067" y="1397000"/>
            <a:ext cx="7766936" cy="2653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 Optimization of Fiber Reinforced 3D-Printed Components	</a:t>
            </a:r>
            <a:endParaRPr/>
          </a:p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507067" y="4050833"/>
            <a:ext cx="7766936" cy="161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Aaditya Chandrasekhar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 of Wisconsin- Madison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Prof. Krishnan Suresh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www.ersl.wisc.edu</a:t>
            </a:r>
            <a:endParaRPr b="0" i="0" sz="18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8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>
            <p:ph type="title"/>
          </p:nvPr>
        </p:nvSpPr>
        <p:spPr>
          <a:xfrm>
            <a:off x="828255" y="256712"/>
            <a:ext cx="8596668" cy="76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Thermal Analysis – A quick Review</a:t>
            </a:r>
            <a:endParaRPr/>
          </a:p>
        </p:txBody>
      </p:sp>
      <p:sp>
        <p:nvSpPr>
          <p:cNvPr id="361" name="Google Shape;361;p27"/>
          <p:cNvSpPr txBox="1"/>
          <p:nvPr>
            <p:ph idx="12" type="sldNum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9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826" y="1159178"/>
            <a:ext cx="2698666" cy="5318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/>
          <p:nvPr/>
        </p:nvSpPr>
        <p:spPr>
          <a:xfrm>
            <a:off x="3028427" y="1051772"/>
            <a:ext cx="1182846" cy="746620"/>
          </a:xfrm>
          <a:prstGeom prst="rect">
            <a:avLst/>
          </a:prstGeom>
          <a:noFill/>
          <a:ln cap="rnd" cmpd="sng" w="190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4" name="Google Shape;364;p27"/>
          <p:cNvGrpSpPr/>
          <p:nvPr/>
        </p:nvGrpSpPr>
        <p:grpSpPr>
          <a:xfrm>
            <a:off x="1133285" y="1023457"/>
            <a:ext cx="1609915" cy="1279988"/>
            <a:chOff x="1133285" y="1023457"/>
            <a:chExt cx="1609915" cy="1279988"/>
          </a:xfrm>
        </p:grpSpPr>
        <p:sp>
          <p:nvSpPr>
            <p:cNvPr id="365" name="Google Shape;365;p27"/>
            <p:cNvSpPr/>
            <p:nvPr/>
          </p:nvSpPr>
          <p:spPr>
            <a:xfrm>
              <a:off x="1847650" y="1023457"/>
              <a:ext cx="895550" cy="746620"/>
            </a:xfrm>
            <a:prstGeom prst="rect">
              <a:avLst/>
            </a:prstGeom>
            <a:noFill/>
            <a:ln cap="rnd" cmpd="sng" w="1905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6" name="Google Shape;366;p27"/>
            <p:cNvSpPr txBox="1"/>
            <p:nvPr/>
          </p:nvSpPr>
          <p:spPr>
            <a:xfrm>
              <a:off x="1133285" y="1934113"/>
              <a:ext cx="1529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Transient term</a:t>
              </a:r>
              <a:endParaRPr/>
            </a:p>
          </p:txBody>
        </p:sp>
      </p:grpSp>
      <p:sp>
        <p:nvSpPr>
          <p:cNvPr id="367" name="Google Shape;367;p27"/>
          <p:cNvSpPr txBox="1"/>
          <p:nvPr/>
        </p:nvSpPr>
        <p:spPr>
          <a:xfrm>
            <a:off x="2880900" y="1934113"/>
            <a:ext cx="1755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Heat Conduction</a:t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4412751" y="1060161"/>
            <a:ext cx="2314792" cy="1243284"/>
            <a:chOff x="4412751" y="1060161"/>
            <a:chExt cx="2314792" cy="1243284"/>
          </a:xfrm>
        </p:grpSpPr>
        <p:sp>
          <p:nvSpPr>
            <p:cNvPr id="369" name="Google Shape;369;p27"/>
            <p:cNvSpPr/>
            <p:nvPr/>
          </p:nvSpPr>
          <p:spPr>
            <a:xfrm>
              <a:off x="4412751" y="1060161"/>
              <a:ext cx="272117" cy="746620"/>
            </a:xfrm>
            <a:prstGeom prst="rect">
              <a:avLst/>
            </a:prstGeom>
            <a:noFill/>
            <a:ln cap="rnd" cmpd="sng" w="1905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4830870" y="1934113"/>
              <a:ext cx="18966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Internal Heat Gen.</a:t>
              </a:r>
              <a:endParaRPr/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898014" y="4537837"/>
            <a:ext cx="1896673" cy="1342998"/>
            <a:chOff x="7317597" y="1244327"/>
            <a:chExt cx="1896673" cy="1342998"/>
          </a:xfrm>
        </p:grpSpPr>
        <p:pic>
          <p:nvPicPr>
            <p:cNvPr id="372" name="Google Shape;37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07134" y="1396767"/>
              <a:ext cx="1475048" cy="25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40707" y="1763592"/>
              <a:ext cx="1482667" cy="742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7"/>
            <p:cNvSpPr/>
            <p:nvPr/>
          </p:nvSpPr>
          <p:spPr>
            <a:xfrm>
              <a:off x="7317597" y="1244327"/>
              <a:ext cx="1896673" cy="1342998"/>
            </a:xfrm>
            <a:prstGeom prst="rect">
              <a:avLst/>
            </a:prstGeom>
            <a:noFill/>
            <a:ln cap="rnd" cmpd="sng" w="190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75" name="Google Shape;375;p27"/>
          <p:cNvSpPr txBox="1"/>
          <p:nvPr/>
        </p:nvSpPr>
        <p:spPr>
          <a:xfrm>
            <a:off x="4127021" y="4975888"/>
            <a:ext cx="2788129" cy="369332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5D0C"/>
                </a:solidFill>
                <a:latin typeface="Trebuchet MS"/>
                <a:ea typeface="Trebuchet MS"/>
                <a:cs typeface="Trebuchet MS"/>
                <a:sym typeface="Trebuchet MS"/>
              </a:rPr>
              <a:t>Discretized FE Equations</a:t>
            </a:r>
            <a:endParaRPr/>
          </a:p>
        </p:txBody>
      </p:sp>
      <p:grpSp>
        <p:nvGrpSpPr>
          <p:cNvPr id="376" name="Google Shape;376;p27"/>
          <p:cNvGrpSpPr/>
          <p:nvPr/>
        </p:nvGrpSpPr>
        <p:grpSpPr>
          <a:xfrm>
            <a:off x="834893" y="2888279"/>
            <a:ext cx="4069054" cy="1342998"/>
            <a:chOff x="1779485" y="2415997"/>
            <a:chExt cx="4069054" cy="1342998"/>
          </a:xfrm>
        </p:grpSpPr>
        <p:pic>
          <p:nvPicPr>
            <p:cNvPr id="377" name="Google Shape;377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86316" y="2587325"/>
              <a:ext cx="2209524" cy="22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2825" y="2986337"/>
              <a:ext cx="1866667" cy="214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10826" y="3394056"/>
              <a:ext cx="3829333" cy="227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27"/>
            <p:cNvSpPr/>
            <p:nvPr/>
          </p:nvSpPr>
          <p:spPr>
            <a:xfrm>
              <a:off x="1779485" y="2415997"/>
              <a:ext cx="4069054" cy="1342998"/>
            </a:xfrm>
            <a:prstGeom prst="rect">
              <a:avLst/>
            </a:prstGeom>
            <a:noFill/>
            <a:ln cap="rnd" cmpd="sng" w="19050">
              <a:solidFill>
                <a:srgbClr val="703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81" name="Google Shape;381;p27"/>
          <p:cNvSpPr txBox="1"/>
          <p:nvPr/>
        </p:nvSpPr>
        <p:spPr>
          <a:xfrm>
            <a:off x="5126589" y="3375112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Boundary Conditions.</a:t>
            </a:r>
            <a:endParaRPr/>
          </a:p>
        </p:txBody>
      </p:sp>
      <p:grpSp>
        <p:nvGrpSpPr>
          <p:cNvPr id="382" name="Google Shape;382;p27"/>
          <p:cNvGrpSpPr/>
          <p:nvPr/>
        </p:nvGrpSpPr>
        <p:grpSpPr>
          <a:xfrm>
            <a:off x="1447060" y="1798392"/>
            <a:ext cx="4756328" cy="628554"/>
            <a:chOff x="1447060" y="1798392"/>
            <a:chExt cx="4756328" cy="628554"/>
          </a:xfrm>
        </p:grpSpPr>
        <p:cxnSp>
          <p:nvCxnSpPr>
            <p:cNvPr id="383" name="Google Shape;383;p27"/>
            <p:cNvCxnSpPr/>
            <p:nvPr/>
          </p:nvCxnSpPr>
          <p:spPr>
            <a:xfrm>
              <a:off x="1447060" y="1798392"/>
              <a:ext cx="848365" cy="616334"/>
            </a:xfrm>
            <a:prstGeom prst="straightConnector1">
              <a:avLst/>
            </a:prstGeom>
            <a:noFill/>
            <a:ln cap="rnd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27"/>
            <p:cNvCxnSpPr/>
            <p:nvPr/>
          </p:nvCxnSpPr>
          <p:spPr>
            <a:xfrm>
              <a:off x="5355023" y="1810612"/>
              <a:ext cx="848365" cy="616334"/>
            </a:xfrm>
            <a:prstGeom prst="straightConnector1">
              <a:avLst/>
            </a:prstGeom>
            <a:noFill/>
            <a:ln cap="rnd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507066" y="999460"/>
            <a:ext cx="5698067" cy="4479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parameters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/>
          <p:nvPr/>
        </p:nvSpPr>
        <p:spPr>
          <a:xfrm>
            <a:off x="7603301" y="-3003"/>
            <a:ext cx="459998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32" y="1778000"/>
            <a:ext cx="3138120" cy="3364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29"/>
          <p:cNvCxnSpPr>
            <a:stCxn id="396" idx="2"/>
          </p:cNvCxnSpPr>
          <p:nvPr/>
        </p:nvCxnSpPr>
        <p:spPr>
          <a:xfrm rot="10800000">
            <a:off x="2209792" y="1308194"/>
            <a:ext cx="4800" cy="383400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98" name="Google Shape;398;p29"/>
          <p:cNvGrpSpPr/>
          <p:nvPr/>
        </p:nvGrpSpPr>
        <p:grpSpPr>
          <a:xfrm>
            <a:off x="226011" y="2022876"/>
            <a:ext cx="3759200" cy="2904724"/>
            <a:chOff x="226011" y="2022876"/>
            <a:chExt cx="3759200" cy="2904724"/>
          </a:xfrm>
        </p:grpSpPr>
        <p:sp>
          <p:nvSpPr>
            <p:cNvPr id="399" name="Google Shape;399;p29"/>
            <p:cNvSpPr/>
            <p:nvPr/>
          </p:nvSpPr>
          <p:spPr>
            <a:xfrm>
              <a:off x="226011" y="3987800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226011" y="3277143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226011" y="4457700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226011" y="2648925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226011" y="2022876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404" name="Google Shape;404;p29"/>
          <p:cNvCxnSpPr/>
          <p:nvPr/>
        </p:nvCxnSpPr>
        <p:spPr>
          <a:xfrm flipH="1" rot="10800000">
            <a:off x="1138267" y="1514475"/>
            <a:ext cx="2846944" cy="3535243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405" name="Google Shape;405;p29"/>
          <p:cNvGrpSpPr/>
          <p:nvPr/>
        </p:nvGrpSpPr>
        <p:grpSpPr>
          <a:xfrm rot="1736343">
            <a:off x="468072" y="2242625"/>
            <a:ext cx="3759200" cy="2904724"/>
            <a:chOff x="226011" y="2022876"/>
            <a:chExt cx="3759200" cy="2904724"/>
          </a:xfrm>
        </p:grpSpPr>
        <p:sp>
          <p:nvSpPr>
            <p:cNvPr id="406" name="Google Shape;406;p29"/>
            <p:cNvSpPr/>
            <p:nvPr/>
          </p:nvSpPr>
          <p:spPr>
            <a:xfrm>
              <a:off x="226011" y="3987800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226011" y="3277143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226011" y="4457700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26011" y="2648925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26011" y="2022876"/>
              <a:ext cx="3759200" cy="469900"/>
            </a:xfrm>
            <a:prstGeom prst="parallelogram">
              <a:avLst>
                <a:gd fmla="val 92568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11" name="Google Shape;411;p29"/>
          <p:cNvSpPr/>
          <p:nvPr/>
        </p:nvSpPr>
        <p:spPr>
          <a:xfrm>
            <a:off x="5437428" y="2546470"/>
            <a:ext cx="3620844" cy="1394502"/>
          </a:xfrm>
          <a:prstGeom prst="parallelogram">
            <a:avLst>
              <a:gd fmla="val 59152" name="adj"/>
            </a:avLst>
          </a:prstGeom>
          <a:solidFill>
            <a:srgbClr val="92D050">
              <a:alpha val="43921"/>
            </a:srgbClr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2" name="Google Shape;412;p29"/>
          <p:cNvGrpSpPr/>
          <p:nvPr/>
        </p:nvGrpSpPr>
        <p:grpSpPr>
          <a:xfrm>
            <a:off x="5437429" y="574680"/>
            <a:ext cx="3114809" cy="3346966"/>
            <a:chOff x="5849517" y="3244334"/>
            <a:chExt cx="3114809" cy="3346966"/>
          </a:xfrm>
        </p:grpSpPr>
        <p:cxnSp>
          <p:nvCxnSpPr>
            <p:cNvPr id="413" name="Google Shape;413;p29"/>
            <p:cNvCxnSpPr/>
            <p:nvPr/>
          </p:nvCxnSpPr>
          <p:spPr>
            <a:xfrm rot="10800000">
              <a:off x="6678368" y="3244334"/>
              <a:ext cx="0" cy="198414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14" name="Google Shape;414;p29"/>
            <p:cNvCxnSpPr/>
            <p:nvPr/>
          </p:nvCxnSpPr>
          <p:spPr>
            <a:xfrm>
              <a:off x="6678368" y="5191075"/>
              <a:ext cx="2285958" cy="3739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15" name="Google Shape;415;p29"/>
            <p:cNvCxnSpPr/>
            <p:nvPr/>
          </p:nvCxnSpPr>
          <p:spPr>
            <a:xfrm flipH="1">
              <a:off x="5849517" y="5191076"/>
              <a:ext cx="828853" cy="140022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416" name="Google Shape;416;p29"/>
          <p:cNvGrpSpPr/>
          <p:nvPr/>
        </p:nvGrpSpPr>
        <p:grpSpPr>
          <a:xfrm>
            <a:off x="5100609" y="574680"/>
            <a:ext cx="3498007" cy="3170074"/>
            <a:chOff x="5100609" y="574680"/>
            <a:chExt cx="3498007" cy="3170074"/>
          </a:xfrm>
        </p:grpSpPr>
        <p:sp>
          <p:nvSpPr>
            <p:cNvPr id="417" name="Google Shape;417;p29"/>
            <p:cNvSpPr txBox="1"/>
            <p:nvPr/>
          </p:nvSpPr>
          <p:spPr>
            <a:xfrm>
              <a:off x="5100609" y="3221534"/>
              <a:ext cx="511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X</a:t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8208766" y="1979954"/>
              <a:ext cx="389850" cy="800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6310360" y="574680"/>
              <a:ext cx="3818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Z</a:t>
              </a:r>
              <a:endParaRPr/>
            </a:p>
          </p:txBody>
        </p:sp>
      </p:grpSp>
      <p:grpSp>
        <p:nvGrpSpPr>
          <p:cNvPr id="420" name="Google Shape;420;p29"/>
          <p:cNvGrpSpPr/>
          <p:nvPr/>
        </p:nvGrpSpPr>
        <p:grpSpPr>
          <a:xfrm>
            <a:off x="5277727" y="3240860"/>
            <a:ext cx="1075430" cy="712461"/>
            <a:chOff x="5353930" y="5843645"/>
            <a:chExt cx="1075430" cy="712461"/>
          </a:xfrm>
        </p:grpSpPr>
        <p:pic>
          <p:nvPicPr>
            <p:cNvPr id="421" name="Google Shape;42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16197" y="6182713"/>
              <a:ext cx="413163" cy="329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rotate symbol" id="422" name="Google Shape;42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845434">
              <a:off x="5439083" y="5958695"/>
              <a:ext cx="568304" cy="482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29"/>
          <p:cNvSpPr/>
          <p:nvPr/>
        </p:nvSpPr>
        <p:spPr>
          <a:xfrm rot="10069932">
            <a:off x="5077380" y="2317925"/>
            <a:ext cx="3620844" cy="1070380"/>
          </a:xfrm>
          <a:prstGeom prst="parallelogram">
            <a:avLst>
              <a:gd fmla="val 113751" name="adj"/>
            </a:avLst>
          </a:prstGeom>
          <a:solidFill>
            <a:srgbClr val="F0D576">
              <a:alpha val="43921"/>
            </a:srgbClr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4" name="Google Shape;424;p29"/>
          <p:cNvGrpSpPr/>
          <p:nvPr/>
        </p:nvGrpSpPr>
        <p:grpSpPr>
          <a:xfrm>
            <a:off x="7960287" y="2239567"/>
            <a:ext cx="1402649" cy="708893"/>
            <a:chOff x="7951273" y="4762775"/>
            <a:chExt cx="1402649" cy="708893"/>
          </a:xfrm>
        </p:grpSpPr>
        <p:pic>
          <p:nvPicPr>
            <p:cNvPr id="425" name="Google Shape;42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49550" y="4762775"/>
              <a:ext cx="404372" cy="65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rotate symbol" id="426" name="Google Shape;42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4920792">
              <a:off x="7945444" y="4915580"/>
              <a:ext cx="568304" cy="482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29"/>
          <p:cNvSpPr/>
          <p:nvPr/>
        </p:nvSpPr>
        <p:spPr>
          <a:xfrm rot="1581973">
            <a:off x="5025402" y="2835292"/>
            <a:ext cx="3573948" cy="1076703"/>
          </a:xfrm>
          <a:prstGeom prst="parallelogram">
            <a:avLst>
              <a:gd fmla="val 89017" name="adj"/>
            </a:avLst>
          </a:prstGeom>
          <a:solidFill>
            <a:srgbClr val="AD4C11">
              <a:alpha val="43921"/>
            </a:srgbClr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8" name="Google Shape;428;p29"/>
          <p:cNvGrpSpPr/>
          <p:nvPr/>
        </p:nvGrpSpPr>
        <p:grpSpPr>
          <a:xfrm>
            <a:off x="6643485" y="3188895"/>
            <a:ext cx="5655192" cy="4424264"/>
            <a:chOff x="3155433" y="1602400"/>
            <a:chExt cx="5655192" cy="4424264"/>
          </a:xfrm>
        </p:grpSpPr>
        <p:sp>
          <p:nvSpPr>
            <p:cNvPr id="429" name="Google Shape;429;p29"/>
            <p:cNvSpPr/>
            <p:nvPr/>
          </p:nvSpPr>
          <p:spPr>
            <a:xfrm rot="1581973">
              <a:off x="3366516" y="2801490"/>
              <a:ext cx="5233026" cy="2176362"/>
            </a:xfrm>
            <a:prstGeom prst="parallelogram">
              <a:avLst>
                <a:gd fmla="val 89017" name="adj"/>
              </a:avLst>
            </a:prstGeom>
            <a:solidFill>
              <a:srgbClr val="AD4C11">
                <a:alpha val="43921"/>
              </a:srgbClr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30" name="Google Shape;430;p29"/>
            <p:cNvGrpSpPr/>
            <p:nvPr/>
          </p:nvGrpSpPr>
          <p:grpSpPr>
            <a:xfrm rot="657606">
              <a:off x="5449195" y="2304962"/>
              <a:ext cx="1451295" cy="1796365"/>
              <a:chOff x="4317267" y="157481"/>
              <a:chExt cx="1451295" cy="1796365"/>
            </a:xfrm>
          </p:grpSpPr>
          <p:cxnSp>
            <p:nvCxnSpPr>
              <p:cNvPr id="431" name="Google Shape;431;p29"/>
              <p:cNvCxnSpPr/>
              <p:nvPr/>
            </p:nvCxnSpPr>
            <p:spPr>
              <a:xfrm flipH="1" rot="10142394">
                <a:off x="4710697" y="171518"/>
                <a:ext cx="264607" cy="121903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432" name="Google Shape;432;p29"/>
              <p:cNvCxnSpPr/>
              <p:nvPr/>
            </p:nvCxnSpPr>
            <p:spPr>
              <a:xfrm>
                <a:off x="4828995" y="1367186"/>
                <a:ext cx="939567" cy="24491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433" name="Google Shape;433;p29"/>
              <p:cNvCxnSpPr/>
              <p:nvPr/>
            </p:nvCxnSpPr>
            <p:spPr>
              <a:xfrm flipH="1">
                <a:off x="4317267" y="1367187"/>
                <a:ext cx="511729" cy="58665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</p:grpSp>
        <p:pic>
          <p:nvPicPr>
            <p:cNvPr id="434" name="Google Shape;434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18868" y="1602400"/>
              <a:ext cx="264606" cy="55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5584" y="3817234"/>
              <a:ext cx="470293" cy="454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43811" y="3677856"/>
              <a:ext cx="583676" cy="552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7" name="Google Shape;437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87342" y="6172200"/>
            <a:ext cx="2961224" cy="43146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>
            <p:ph type="title"/>
          </p:nvPr>
        </p:nvSpPr>
        <p:spPr>
          <a:xfrm>
            <a:off x="426962" y="167481"/>
            <a:ext cx="8596668" cy="80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1. Build Orientation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0"/>
          <p:cNvGrpSpPr/>
          <p:nvPr/>
        </p:nvGrpSpPr>
        <p:grpSpPr>
          <a:xfrm>
            <a:off x="3974913" y="486346"/>
            <a:ext cx="2590319" cy="6246150"/>
            <a:chOff x="3213699" y="487286"/>
            <a:chExt cx="2590319" cy="6246150"/>
          </a:xfrm>
        </p:grpSpPr>
        <p:sp>
          <p:nvSpPr>
            <p:cNvPr id="445" name="Google Shape;445;p30"/>
            <p:cNvSpPr/>
            <p:nvPr/>
          </p:nvSpPr>
          <p:spPr>
            <a:xfrm>
              <a:off x="3213699" y="671952"/>
              <a:ext cx="685800" cy="685800"/>
            </a:xfrm>
            <a:prstGeom prst="rect">
              <a:avLst/>
            </a:prstGeom>
            <a:solidFill>
              <a:schemeClr val="dk1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BFE47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213699" y="4738318"/>
              <a:ext cx="685800" cy="685800"/>
            </a:xfrm>
            <a:prstGeom prst="rect">
              <a:avLst/>
            </a:prstGeom>
            <a:solidFill>
              <a:srgbClr val="BFBFBF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213699" y="2122515"/>
              <a:ext cx="685800" cy="629943"/>
            </a:xfrm>
            <a:prstGeom prst="rect">
              <a:avLst/>
            </a:prstGeom>
            <a:solidFill>
              <a:srgbClr val="595959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3213699" y="3429000"/>
              <a:ext cx="685800" cy="685800"/>
            </a:xfrm>
            <a:prstGeom prst="rect">
              <a:avLst/>
            </a:prstGeom>
            <a:solidFill>
              <a:srgbClr val="7F7F7F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213699" y="6047636"/>
              <a:ext cx="685800" cy="685800"/>
            </a:xfrm>
            <a:prstGeom prst="rect">
              <a:avLst/>
            </a:prstGeom>
            <a:solidFill>
              <a:srgbClr val="F2F2F2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0" name="Google Shape;450;p30"/>
            <p:cNvSpPr txBox="1"/>
            <p:nvPr/>
          </p:nvSpPr>
          <p:spPr>
            <a:xfrm>
              <a:off x="5007006" y="487286"/>
              <a:ext cx="3994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824263" y="1779518"/>
              <a:ext cx="979755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0.75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824262" y="5656218"/>
              <a:ext cx="76495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0.0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5146466" y="3019115"/>
              <a:ext cx="335348" cy="2062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54" name="Google Shape;454;p30"/>
          <p:cNvGrpSpPr/>
          <p:nvPr/>
        </p:nvGrpSpPr>
        <p:grpSpPr>
          <a:xfrm>
            <a:off x="9893617" y="3446684"/>
            <a:ext cx="1200706" cy="1697508"/>
            <a:chOff x="7556358" y="3002067"/>
            <a:chExt cx="1200706" cy="1697508"/>
          </a:xfrm>
        </p:grpSpPr>
        <p:sp>
          <p:nvSpPr>
            <p:cNvPr id="455" name="Google Shape;455;p30"/>
            <p:cNvSpPr/>
            <p:nvPr/>
          </p:nvSpPr>
          <p:spPr>
            <a:xfrm>
              <a:off x="7556358" y="3002067"/>
              <a:ext cx="685800" cy="685800"/>
            </a:xfrm>
            <a:prstGeom prst="rect">
              <a:avLst/>
            </a:prstGeom>
            <a:solidFill>
              <a:schemeClr val="dk1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BFE47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8071264" y="3281436"/>
              <a:ext cx="685800" cy="685800"/>
            </a:xfrm>
            <a:prstGeom prst="rect">
              <a:avLst/>
            </a:prstGeom>
            <a:solidFill>
              <a:srgbClr val="F2F2F2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7" name="Google Shape;457;p30"/>
            <p:cNvSpPr txBox="1"/>
            <p:nvPr/>
          </p:nvSpPr>
          <p:spPr>
            <a:xfrm>
              <a:off x="7690746" y="4114800"/>
              <a:ext cx="10663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{0,1}</a:t>
              </a:r>
              <a:endParaRPr/>
            </a:p>
          </p:txBody>
        </p:sp>
      </p:grpSp>
      <p:grpSp>
        <p:nvGrpSpPr>
          <p:cNvPr id="458" name="Google Shape;458;p30"/>
          <p:cNvGrpSpPr/>
          <p:nvPr/>
        </p:nvGrpSpPr>
        <p:grpSpPr>
          <a:xfrm>
            <a:off x="6207348" y="3334635"/>
            <a:ext cx="3218303" cy="1077218"/>
            <a:chOff x="5117336" y="3368941"/>
            <a:chExt cx="3218303" cy="1077218"/>
          </a:xfrm>
        </p:grpSpPr>
        <p:sp>
          <p:nvSpPr>
            <p:cNvPr id="459" name="Google Shape;459;p30"/>
            <p:cNvSpPr/>
            <p:nvPr/>
          </p:nvSpPr>
          <p:spPr>
            <a:xfrm>
              <a:off x="5402252" y="3368941"/>
              <a:ext cx="243528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Penalization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	( SIMP )</a:t>
              </a:r>
              <a:endParaRPr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60" name="Google Shape;460;p30"/>
            <p:cNvCxnSpPr/>
            <p:nvPr/>
          </p:nvCxnSpPr>
          <p:spPr>
            <a:xfrm flipH="1" rot="10800000">
              <a:off x="5117336" y="3909298"/>
              <a:ext cx="3218303" cy="1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61" name="Google Shape;461;p30"/>
          <p:cNvSpPr/>
          <p:nvPr/>
        </p:nvSpPr>
        <p:spPr>
          <a:xfrm>
            <a:off x="855838" y="3609421"/>
            <a:ext cx="685800" cy="629943"/>
          </a:xfrm>
          <a:prstGeom prst="rect">
            <a:avLst/>
          </a:prstGeom>
          <a:solidFill>
            <a:srgbClr val="1F712B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62" name="Google Shape;462;p30"/>
          <p:cNvGrpSpPr/>
          <p:nvPr/>
        </p:nvGrpSpPr>
        <p:grpSpPr>
          <a:xfrm>
            <a:off x="700873" y="1515888"/>
            <a:ext cx="1901290" cy="1996465"/>
            <a:chOff x="700873" y="1515888"/>
            <a:chExt cx="1901290" cy="1996465"/>
          </a:xfrm>
        </p:grpSpPr>
        <p:pic>
          <p:nvPicPr>
            <p:cNvPr id="463" name="Google Shape;46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0873" y="1515888"/>
              <a:ext cx="1901290" cy="1077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30"/>
            <p:cNvSpPr/>
            <p:nvPr/>
          </p:nvSpPr>
          <p:spPr>
            <a:xfrm>
              <a:off x="1553546" y="2049375"/>
              <a:ext cx="195943" cy="134155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65" name="Google Shape;465;p30"/>
            <p:cNvCxnSpPr>
              <a:stCxn id="464" idx="1"/>
            </p:cNvCxnSpPr>
            <p:nvPr/>
          </p:nvCxnSpPr>
          <p:spPr>
            <a:xfrm flipH="1">
              <a:off x="951146" y="2116453"/>
              <a:ext cx="602400" cy="1395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6" name="Google Shape;466;p30"/>
            <p:cNvCxnSpPr>
              <a:stCxn id="464" idx="3"/>
            </p:cNvCxnSpPr>
            <p:nvPr/>
          </p:nvCxnSpPr>
          <p:spPr>
            <a:xfrm>
              <a:off x="1749489" y="2116453"/>
              <a:ext cx="591300" cy="1155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7" name="Google Shape;467;p30"/>
          <p:cNvGrpSpPr/>
          <p:nvPr/>
        </p:nvGrpSpPr>
        <p:grpSpPr>
          <a:xfrm>
            <a:off x="1576701" y="3994951"/>
            <a:ext cx="994435" cy="668406"/>
            <a:chOff x="1576701" y="3994951"/>
            <a:chExt cx="994435" cy="668406"/>
          </a:xfrm>
        </p:grpSpPr>
        <p:pic>
          <p:nvPicPr>
            <p:cNvPr id="468" name="Google Shape;46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45129" y="4253822"/>
              <a:ext cx="526007" cy="409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30"/>
            <p:cNvSpPr/>
            <p:nvPr/>
          </p:nvSpPr>
          <p:spPr>
            <a:xfrm>
              <a:off x="1576701" y="3994951"/>
              <a:ext cx="385264" cy="583620"/>
            </a:xfrm>
            <a:custGeom>
              <a:rect b="b" l="l" r="r" t="t"/>
              <a:pathLst>
                <a:path extrusionOk="0" h="583620" w="385264">
                  <a:moveTo>
                    <a:pt x="74546" y="0"/>
                  </a:moveTo>
                  <a:cubicBezTo>
                    <a:pt x="22020" y="207146"/>
                    <a:pt x="-30506" y="414292"/>
                    <a:pt x="21280" y="506028"/>
                  </a:cubicBezTo>
                  <a:cubicBezTo>
                    <a:pt x="73066" y="597764"/>
                    <a:pt x="287610" y="602203"/>
                    <a:pt x="385264" y="550416"/>
                  </a:cubicBezTo>
                </a:path>
              </a:pathLst>
            </a:custGeom>
            <a:noFill/>
            <a:ln cap="rnd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70" name="Google Shape;470;p30"/>
          <p:cNvSpPr txBox="1"/>
          <p:nvPr>
            <p:ph type="title"/>
          </p:nvPr>
        </p:nvSpPr>
        <p:spPr>
          <a:xfrm>
            <a:off x="426962" y="167481"/>
            <a:ext cx="8596668" cy="80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2. Infill Topology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1"/>
          <p:cNvPicPr preferRelativeResize="0"/>
          <p:nvPr/>
        </p:nvPicPr>
        <p:blipFill rotWithShape="1">
          <a:blip r:embed="rId3">
            <a:alphaModFix/>
          </a:blip>
          <a:srcRect b="0" l="4897" r="2855" t="5358"/>
          <a:stretch/>
        </p:blipFill>
        <p:spPr>
          <a:xfrm>
            <a:off x="545281" y="2653987"/>
            <a:ext cx="2737682" cy="2399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1"/>
          <p:cNvGrpSpPr/>
          <p:nvPr/>
        </p:nvGrpSpPr>
        <p:grpSpPr>
          <a:xfrm>
            <a:off x="899661" y="2759012"/>
            <a:ext cx="2266950" cy="1722991"/>
            <a:chOff x="900113" y="2752276"/>
            <a:chExt cx="2266950" cy="1722991"/>
          </a:xfrm>
        </p:grpSpPr>
        <p:cxnSp>
          <p:nvCxnSpPr>
            <p:cNvPr id="478" name="Google Shape;478;p31"/>
            <p:cNvCxnSpPr/>
            <p:nvPr/>
          </p:nvCxnSpPr>
          <p:spPr>
            <a:xfrm rot="10800000">
              <a:off x="1471613" y="4191000"/>
              <a:ext cx="187427" cy="21082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9" name="Google Shape;479;p31"/>
            <p:cNvCxnSpPr/>
            <p:nvPr/>
          </p:nvCxnSpPr>
          <p:spPr>
            <a:xfrm rot="10800000">
              <a:off x="1233487" y="3933826"/>
              <a:ext cx="187427" cy="21082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0" name="Google Shape;480;p31"/>
            <p:cNvCxnSpPr/>
            <p:nvPr/>
          </p:nvCxnSpPr>
          <p:spPr>
            <a:xfrm rot="10800000">
              <a:off x="971895" y="3647862"/>
              <a:ext cx="187427" cy="21082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1" name="Google Shape;481;p31"/>
            <p:cNvCxnSpPr/>
            <p:nvPr/>
          </p:nvCxnSpPr>
          <p:spPr>
            <a:xfrm rot="10800000">
              <a:off x="900113" y="3395238"/>
              <a:ext cx="27385" cy="237016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2" name="Google Shape;482;p31"/>
            <p:cNvCxnSpPr/>
            <p:nvPr/>
          </p:nvCxnSpPr>
          <p:spPr>
            <a:xfrm flipH="1" rot="10800000">
              <a:off x="968400" y="3274064"/>
              <a:ext cx="187427" cy="70351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3" name="Google Shape;483;p31"/>
            <p:cNvCxnSpPr/>
            <p:nvPr/>
          </p:nvCxnSpPr>
          <p:spPr>
            <a:xfrm>
              <a:off x="1196729" y="3344415"/>
              <a:ext cx="199528" cy="84585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4" name="Google Shape;484;p31"/>
            <p:cNvCxnSpPr/>
            <p:nvPr/>
          </p:nvCxnSpPr>
          <p:spPr>
            <a:xfrm>
              <a:off x="1396257" y="3477310"/>
              <a:ext cx="188811" cy="17055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5" name="Google Shape;485;p31"/>
            <p:cNvCxnSpPr/>
            <p:nvPr/>
          </p:nvCxnSpPr>
          <p:spPr>
            <a:xfrm>
              <a:off x="1627350" y="3773408"/>
              <a:ext cx="188811" cy="17055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6" name="Google Shape;486;p31"/>
            <p:cNvCxnSpPr/>
            <p:nvPr/>
          </p:nvCxnSpPr>
          <p:spPr>
            <a:xfrm>
              <a:off x="1888942" y="4020448"/>
              <a:ext cx="188811" cy="17055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2150879" y="4316546"/>
              <a:ext cx="268471" cy="13639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2527117" y="4475267"/>
              <a:ext cx="313714" cy="0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9" name="Google Shape;489;p31"/>
            <p:cNvCxnSpPr/>
            <p:nvPr/>
          </p:nvCxnSpPr>
          <p:spPr>
            <a:xfrm flipH="1" rot="10800000">
              <a:off x="2941454" y="4260056"/>
              <a:ext cx="225609" cy="19288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1851083" y="2752276"/>
              <a:ext cx="226670" cy="181424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2152182" y="3004688"/>
              <a:ext cx="205256" cy="148087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2" name="Google Shape;492;p31"/>
            <p:cNvCxnSpPr/>
            <p:nvPr/>
          </p:nvCxnSpPr>
          <p:spPr>
            <a:xfrm>
              <a:off x="2432711" y="3216155"/>
              <a:ext cx="210477" cy="17055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3" name="Google Shape;493;p31"/>
            <p:cNvCxnSpPr/>
            <p:nvPr/>
          </p:nvCxnSpPr>
          <p:spPr>
            <a:xfrm>
              <a:off x="2798821" y="3438300"/>
              <a:ext cx="101542" cy="238712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4" name="Google Shape;494;p31"/>
            <p:cNvCxnSpPr/>
            <p:nvPr/>
          </p:nvCxnSpPr>
          <p:spPr>
            <a:xfrm flipH="1">
              <a:off x="2505395" y="3848549"/>
              <a:ext cx="275585" cy="10134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5" name="Google Shape;495;p31"/>
            <p:cNvCxnSpPr/>
            <p:nvPr/>
          </p:nvCxnSpPr>
          <p:spPr>
            <a:xfrm rot="10800000">
              <a:off x="2210024" y="3711172"/>
              <a:ext cx="200965" cy="147511"/>
            </a:xfrm>
            <a:prstGeom prst="straightConnector1">
              <a:avLst/>
            </a:prstGeom>
            <a:noFill/>
            <a:ln cap="rnd" cmpd="sng" w="1270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96" name="Google Shape;496;p31"/>
          <p:cNvGrpSpPr/>
          <p:nvPr/>
        </p:nvGrpSpPr>
        <p:grpSpPr>
          <a:xfrm>
            <a:off x="7007610" y="884392"/>
            <a:ext cx="2667831" cy="2120296"/>
            <a:chOff x="7248526" y="884392"/>
            <a:chExt cx="2114549" cy="2120296"/>
          </a:xfrm>
        </p:grpSpPr>
        <p:cxnSp>
          <p:nvCxnSpPr>
            <p:cNvPr id="497" name="Google Shape;497;p31"/>
            <p:cNvCxnSpPr/>
            <p:nvPr/>
          </p:nvCxnSpPr>
          <p:spPr>
            <a:xfrm>
              <a:off x="8286750" y="884392"/>
              <a:ext cx="0" cy="212029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31"/>
            <p:cNvCxnSpPr/>
            <p:nvPr/>
          </p:nvCxnSpPr>
          <p:spPr>
            <a:xfrm rot="10800000">
              <a:off x="7248526" y="1913626"/>
              <a:ext cx="211454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99" name="Google Shape;499;p31"/>
          <p:cNvSpPr/>
          <p:nvPr/>
        </p:nvSpPr>
        <p:spPr>
          <a:xfrm rot="10800000">
            <a:off x="7319980" y="1068240"/>
            <a:ext cx="2043095" cy="1690772"/>
          </a:xfrm>
          <a:prstGeom prst="arc">
            <a:avLst>
              <a:gd fmla="val 10904142" name="adj1"/>
              <a:gd fmla="val 0" name="adj2"/>
            </a:avLst>
          </a:prstGeom>
          <a:noFill/>
          <a:ln cap="flat" cmpd="sng" w="9525">
            <a:solidFill>
              <a:srgbClr val="00B0F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00" name="Google Shape;500;p31"/>
          <p:cNvGrpSpPr/>
          <p:nvPr/>
        </p:nvGrpSpPr>
        <p:grpSpPr>
          <a:xfrm>
            <a:off x="6599794" y="1061504"/>
            <a:ext cx="3382581" cy="1690772"/>
            <a:chOff x="6599794" y="1061504"/>
            <a:chExt cx="3382581" cy="1690772"/>
          </a:xfrm>
        </p:grpSpPr>
        <p:sp>
          <p:nvSpPr>
            <p:cNvPr id="501" name="Google Shape;501;p31"/>
            <p:cNvSpPr/>
            <p:nvPr/>
          </p:nvSpPr>
          <p:spPr>
            <a:xfrm>
              <a:off x="7319980" y="1061504"/>
              <a:ext cx="2043095" cy="1690772"/>
            </a:xfrm>
            <a:prstGeom prst="arc">
              <a:avLst>
                <a:gd fmla="val 10904142" name="adj1"/>
                <a:gd fmla="val 0" name="adj2"/>
              </a:avLst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02" name="Google Shape;50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99794" y="1993121"/>
              <a:ext cx="341905" cy="27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15614" y="1916098"/>
              <a:ext cx="266761" cy="42832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4" name="Google Shape;504;p31"/>
          <p:cNvCxnSpPr/>
          <p:nvPr/>
        </p:nvCxnSpPr>
        <p:spPr>
          <a:xfrm flipH="1" rot="10800000">
            <a:off x="8341525" y="1242060"/>
            <a:ext cx="650075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05" name="Google Shape;505;p31"/>
          <p:cNvGrpSpPr/>
          <p:nvPr/>
        </p:nvGrpSpPr>
        <p:grpSpPr>
          <a:xfrm>
            <a:off x="6449047" y="4264512"/>
            <a:ext cx="4038724" cy="2970701"/>
            <a:chOff x="3155433" y="1602400"/>
            <a:chExt cx="5655192" cy="4424264"/>
          </a:xfrm>
        </p:grpSpPr>
        <p:sp>
          <p:nvSpPr>
            <p:cNvPr id="506" name="Google Shape;506;p31"/>
            <p:cNvSpPr/>
            <p:nvPr/>
          </p:nvSpPr>
          <p:spPr>
            <a:xfrm rot="1581973">
              <a:off x="3366516" y="2801490"/>
              <a:ext cx="5233026" cy="2176362"/>
            </a:xfrm>
            <a:prstGeom prst="parallelogram">
              <a:avLst>
                <a:gd fmla="val 89017" name="adj"/>
              </a:avLst>
            </a:prstGeom>
            <a:solidFill>
              <a:srgbClr val="AD4C11">
                <a:alpha val="43921"/>
              </a:srgbClr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07" name="Google Shape;507;p31"/>
            <p:cNvGrpSpPr/>
            <p:nvPr/>
          </p:nvGrpSpPr>
          <p:grpSpPr>
            <a:xfrm rot="657606">
              <a:off x="5449195" y="2304962"/>
              <a:ext cx="1451295" cy="1796365"/>
              <a:chOff x="4317267" y="157481"/>
              <a:chExt cx="1451295" cy="1796365"/>
            </a:xfrm>
          </p:grpSpPr>
          <p:cxnSp>
            <p:nvCxnSpPr>
              <p:cNvPr id="508" name="Google Shape;508;p31"/>
              <p:cNvCxnSpPr/>
              <p:nvPr/>
            </p:nvCxnSpPr>
            <p:spPr>
              <a:xfrm flipH="1" rot="10142394">
                <a:off x="4710697" y="171518"/>
                <a:ext cx="264607" cy="121903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509" name="Google Shape;509;p31"/>
              <p:cNvCxnSpPr/>
              <p:nvPr/>
            </p:nvCxnSpPr>
            <p:spPr>
              <a:xfrm>
                <a:off x="4828995" y="1367186"/>
                <a:ext cx="939567" cy="24491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510" name="Google Shape;510;p31"/>
              <p:cNvCxnSpPr/>
              <p:nvPr/>
            </p:nvCxnSpPr>
            <p:spPr>
              <a:xfrm flipH="1">
                <a:off x="4317267" y="1367187"/>
                <a:ext cx="511729" cy="58665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</p:grpSp>
        <p:pic>
          <p:nvPicPr>
            <p:cNvPr id="511" name="Google Shape;511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18868" y="1602400"/>
              <a:ext cx="264606" cy="55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5584" y="3817234"/>
              <a:ext cx="470293" cy="454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43811" y="3677856"/>
              <a:ext cx="583676" cy="5526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31"/>
          <p:cNvSpPr/>
          <p:nvPr/>
        </p:nvSpPr>
        <p:spPr>
          <a:xfrm>
            <a:off x="8494003" y="1704979"/>
            <a:ext cx="100713" cy="208647"/>
          </a:xfrm>
          <a:prstGeom prst="arc">
            <a:avLst>
              <a:gd fmla="val 16588909" name="adj1"/>
              <a:gd fmla="val 4095572" name="adj2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5" name="Google Shape;515;p31"/>
          <p:cNvGrpSpPr/>
          <p:nvPr/>
        </p:nvGrpSpPr>
        <p:grpSpPr>
          <a:xfrm>
            <a:off x="8234941" y="5565190"/>
            <a:ext cx="313747" cy="463986"/>
            <a:chOff x="8234941" y="5565190"/>
            <a:chExt cx="313747" cy="463986"/>
          </a:xfrm>
        </p:grpSpPr>
        <p:cxnSp>
          <p:nvCxnSpPr>
            <p:cNvPr id="516" name="Google Shape;516;p31"/>
            <p:cNvCxnSpPr/>
            <p:nvPr/>
          </p:nvCxnSpPr>
          <p:spPr>
            <a:xfrm>
              <a:off x="8437011" y="5565190"/>
              <a:ext cx="111677" cy="463986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7" name="Google Shape;517;p31"/>
            <p:cNvSpPr/>
            <p:nvPr/>
          </p:nvSpPr>
          <p:spPr>
            <a:xfrm rot="6337604">
              <a:off x="8298616" y="5556447"/>
              <a:ext cx="100713" cy="208647"/>
            </a:xfrm>
            <a:prstGeom prst="arc">
              <a:avLst>
                <a:gd fmla="val 16588909" name="adj1"/>
                <a:gd fmla="val 4095572" name="adj2"/>
              </a:avLst>
            </a:prstGeom>
            <a:noFill/>
            <a:ln cap="flat" cmpd="sng" w="19050">
              <a:solidFill>
                <a:srgbClr val="703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18" name="Google Shape;518;p31"/>
          <p:cNvGrpSpPr/>
          <p:nvPr/>
        </p:nvGrpSpPr>
        <p:grpSpPr>
          <a:xfrm>
            <a:off x="8384424" y="1803204"/>
            <a:ext cx="1429517" cy="3948423"/>
            <a:chOff x="8384424" y="1803204"/>
            <a:chExt cx="1429517" cy="3948423"/>
          </a:xfrm>
        </p:grpSpPr>
        <p:pic>
          <p:nvPicPr>
            <p:cNvPr id="519" name="Google Shape;519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25506" y="3281304"/>
              <a:ext cx="488435" cy="5335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0" name="Google Shape;520;p31"/>
            <p:cNvCxnSpPr>
              <a:stCxn id="519" idx="2"/>
            </p:cNvCxnSpPr>
            <p:nvPr/>
          </p:nvCxnSpPr>
          <p:spPr>
            <a:xfrm flipH="1">
              <a:off x="8384424" y="3814827"/>
              <a:ext cx="1185300" cy="1936800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cxnSp>
          <p:nvCxnSpPr>
            <p:cNvPr id="521" name="Google Shape;521;p31"/>
            <p:cNvCxnSpPr>
              <a:stCxn id="519" idx="0"/>
            </p:cNvCxnSpPr>
            <p:nvPr/>
          </p:nvCxnSpPr>
          <p:spPr>
            <a:xfrm rot="10800000">
              <a:off x="8704524" y="1803204"/>
              <a:ext cx="865200" cy="1478100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sp>
        <p:nvSpPr>
          <p:cNvPr id="522" name="Google Shape;522;p31"/>
          <p:cNvSpPr txBox="1"/>
          <p:nvPr/>
        </p:nvSpPr>
        <p:spPr>
          <a:xfrm>
            <a:off x="856061" y="15461"/>
            <a:ext cx="8596668" cy="80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3. Fiber Orientation</a:t>
            </a:r>
            <a:endParaRPr/>
          </a:p>
        </p:txBody>
      </p:sp>
      <p:sp>
        <p:nvSpPr>
          <p:cNvPr id="523" name="Google Shape;523;p31"/>
          <p:cNvSpPr txBox="1"/>
          <p:nvPr/>
        </p:nvSpPr>
        <p:spPr>
          <a:xfrm>
            <a:off x="1155827" y="5609978"/>
            <a:ext cx="47307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lay material ? </a:t>
            </a:r>
            <a:endParaRPr/>
          </a:p>
        </p:txBody>
      </p:sp>
      <p:grpSp>
        <p:nvGrpSpPr>
          <p:cNvPr id="524" name="Google Shape;524;p31"/>
          <p:cNvGrpSpPr/>
          <p:nvPr/>
        </p:nvGrpSpPr>
        <p:grpSpPr>
          <a:xfrm>
            <a:off x="3416860" y="1317774"/>
            <a:ext cx="3836453" cy="3686623"/>
            <a:chOff x="3604997" y="1365736"/>
            <a:chExt cx="3836453" cy="3686623"/>
          </a:xfrm>
        </p:grpSpPr>
        <p:grpSp>
          <p:nvGrpSpPr>
            <p:cNvPr id="525" name="Google Shape;525;p31"/>
            <p:cNvGrpSpPr/>
            <p:nvPr/>
          </p:nvGrpSpPr>
          <p:grpSpPr>
            <a:xfrm>
              <a:off x="3604997" y="1394145"/>
              <a:ext cx="3825739" cy="3658214"/>
              <a:chOff x="3671828" y="1498276"/>
              <a:chExt cx="3825739" cy="3658214"/>
            </a:xfrm>
          </p:grpSpPr>
          <p:pic>
            <p:nvPicPr>
              <p:cNvPr id="526" name="Google Shape;526;p31"/>
              <p:cNvPicPr preferRelativeResize="0"/>
              <p:nvPr/>
            </p:nvPicPr>
            <p:blipFill rotWithShape="1">
              <a:blip r:embed="rId10">
                <a:alphaModFix/>
              </a:blip>
              <a:srcRect b="13789" l="17219" r="19560" t="0"/>
              <a:stretch/>
            </p:blipFill>
            <p:spPr>
              <a:xfrm>
                <a:off x="3717252" y="2882296"/>
                <a:ext cx="2259566" cy="19527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7" name="Google Shape;527;p31"/>
              <p:cNvGrpSpPr/>
              <p:nvPr/>
            </p:nvGrpSpPr>
            <p:grpSpPr>
              <a:xfrm>
                <a:off x="6132571" y="4093133"/>
                <a:ext cx="1364996" cy="1012077"/>
                <a:chOff x="6132571" y="4093133"/>
                <a:chExt cx="1364996" cy="1012077"/>
              </a:xfrm>
            </p:grpSpPr>
            <p:sp>
              <p:nvSpPr>
                <p:cNvPr id="528" name="Google Shape;528;p31"/>
                <p:cNvSpPr/>
                <p:nvPr/>
              </p:nvSpPr>
              <p:spPr>
                <a:xfrm>
                  <a:off x="6132571" y="4475267"/>
                  <a:ext cx="685800" cy="629943"/>
                </a:xfrm>
                <a:prstGeom prst="rect">
                  <a:avLst/>
                </a:prstGeom>
                <a:solidFill>
                  <a:srgbClr val="92D050"/>
                </a:solidFill>
                <a:ln cap="rnd" cmpd="sng" w="19050">
                  <a:solidFill>
                    <a:srgbClr val="698D1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529" name="Google Shape;529;p31"/>
                <p:cNvCxnSpPr/>
                <p:nvPr/>
              </p:nvCxnSpPr>
              <p:spPr>
                <a:xfrm flipH="1" rot="10800000">
                  <a:off x="6739775" y="4676679"/>
                  <a:ext cx="485464" cy="9373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0" name="Google Shape;530;p31"/>
                <p:cNvCxnSpPr/>
                <p:nvPr/>
              </p:nvCxnSpPr>
              <p:spPr>
                <a:xfrm flipH="1" rot="10800000">
                  <a:off x="6825106" y="4790238"/>
                  <a:ext cx="471011" cy="88819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C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1" name="Google Shape;531;p31"/>
                <p:cNvCxnSpPr/>
                <p:nvPr/>
              </p:nvCxnSpPr>
              <p:spPr>
                <a:xfrm flipH="1" rot="10800000">
                  <a:off x="6676615" y="4264512"/>
                  <a:ext cx="511543" cy="103144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2" name="Google Shape;532;p31"/>
                <p:cNvCxnSpPr/>
                <p:nvPr/>
              </p:nvCxnSpPr>
              <p:spPr>
                <a:xfrm flipH="1" rot="10800000">
                  <a:off x="6549424" y="4456834"/>
                  <a:ext cx="487846" cy="11040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3" name="Google Shape;533;p31"/>
                <p:cNvCxnSpPr/>
                <p:nvPr/>
              </p:nvCxnSpPr>
              <p:spPr>
                <a:xfrm flipH="1" rot="10800000">
                  <a:off x="7060967" y="4426019"/>
                  <a:ext cx="436600" cy="85643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4" name="Google Shape;534;p31"/>
                <p:cNvCxnSpPr/>
                <p:nvPr/>
              </p:nvCxnSpPr>
              <p:spPr>
                <a:xfrm flipH="1" rot="10800000">
                  <a:off x="6818371" y="4093133"/>
                  <a:ext cx="501609" cy="105875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35" name="Google Shape;535;p31"/>
              <p:cNvCxnSpPr/>
              <p:nvPr/>
            </p:nvCxnSpPr>
            <p:spPr>
              <a:xfrm flipH="1" rot="10800000">
                <a:off x="4206240" y="3848549"/>
                <a:ext cx="2939072" cy="571891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31"/>
              <p:cNvCxnSpPr/>
              <p:nvPr/>
            </p:nvCxnSpPr>
            <p:spPr>
              <a:xfrm>
                <a:off x="4235643" y="4511661"/>
                <a:ext cx="2440972" cy="644829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37" name="Google Shape;537;p31"/>
              <p:cNvSpPr/>
              <p:nvPr/>
            </p:nvSpPr>
            <p:spPr>
              <a:xfrm>
                <a:off x="4074269" y="4364070"/>
                <a:ext cx="131971" cy="147591"/>
              </a:xfrm>
              <a:prstGeom prst="rect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538" name="Google Shape;538;p31"/>
              <p:cNvGrpSpPr/>
              <p:nvPr/>
            </p:nvGrpSpPr>
            <p:grpSpPr>
              <a:xfrm>
                <a:off x="3671828" y="1498276"/>
                <a:ext cx="1332957" cy="1134921"/>
                <a:chOff x="6122048" y="4030628"/>
                <a:chExt cx="1332957" cy="1134921"/>
              </a:xfrm>
            </p:grpSpPr>
            <p:sp>
              <p:nvSpPr>
                <p:cNvPr id="539" name="Google Shape;539;p31"/>
                <p:cNvSpPr/>
                <p:nvPr/>
              </p:nvSpPr>
              <p:spPr>
                <a:xfrm>
                  <a:off x="6122048" y="4535606"/>
                  <a:ext cx="685800" cy="629943"/>
                </a:xfrm>
                <a:prstGeom prst="rect">
                  <a:avLst/>
                </a:prstGeom>
                <a:solidFill>
                  <a:srgbClr val="92D050"/>
                </a:solidFill>
                <a:ln cap="rnd" cmpd="sng" w="19050">
                  <a:solidFill>
                    <a:srgbClr val="698D1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540" name="Google Shape;540;p31"/>
                <p:cNvCxnSpPr/>
                <p:nvPr/>
              </p:nvCxnSpPr>
              <p:spPr>
                <a:xfrm flipH="1" rot="10800000">
                  <a:off x="6739775" y="4521254"/>
                  <a:ext cx="407936" cy="24915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C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1" name="Google Shape;541;p31"/>
                <p:cNvCxnSpPr/>
                <p:nvPr/>
              </p:nvCxnSpPr>
              <p:spPr>
                <a:xfrm flipH="1" rot="10800000">
                  <a:off x="7046634" y="4596512"/>
                  <a:ext cx="408371" cy="252238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2" name="Google Shape;542;p31"/>
                <p:cNvCxnSpPr/>
                <p:nvPr/>
              </p:nvCxnSpPr>
              <p:spPr>
                <a:xfrm flipH="1" rot="10800000">
                  <a:off x="6676615" y="4226561"/>
                  <a:ext cx="207840" cy="141095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3" name="Google Shape;543;p31"/>
                <p:cNvCxnSpPr/>
                <p:nvPr/>
              </p:nvCxnSpPr>
              <p:spPr>
                <a:xfrm flipH="1" rot="10800000">
                  <a:off x="6610838" y="4407176"/>
                  <a:ext cx="267326" cy="18356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4" name="Google Shape;544;p31"/>
                <p:cNvCxnSpPr/>
                <p:nvPr/>
              </p:nvCxnSpPr>
              <p:spPr>
                <a:xfrm flipH="1" rot="10800000">
                  <a:off x="7046634" y="4207583"/>
                  <a:ext cx="307165" cy="193785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5" name="Google Shape;545;p31"/>
                <p:cNvCxnSpPr/>
                <p:nvPr/>
              </p:nvCxnSpPr>
              <p:spPr>
                <a:xfrm flipH="1" rot="10800000">
                  <a:off x="6818371" y="4030628"/>
                  <a:ext cx="253249" cy="16838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46" name="Google Shape;546;p31"/>
              <p:cNvCxnSpPr/>
              <p:nvPr/>
            </p:nvCxnSpPr>
            <p:spPr>
              <a:xfrm flipH="1" rot="10800000">
                <a:off x="5164849" y="2190279"/>
                <a:ext cx="18643" cy="1323468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31"/>
              <p:cNvCxnSpPr/>
              <p:nvPr/>
            </p:nvCxnSpPr>
            <p:spPr>
              <a:xfrm rot="10800000">
                <a:off x="3764278" y="2450603"/>
                <a:ext cx="1250744" cy="1063145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8" name="Google Shape;548;p31"/>
              <p:cNvSpPr/>
              <p:nvPr/>
            </p:nvSpPr>
            <p:spPr>
              <a:xfrm>
                <a:off x="5025649" y="3459761"/>
                <a:ext cx="131971" cy="147591"/>
              </a:xfrm>
              <a:prstGeom prst="rect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549" name="Google Shape;549;p31"/>
            <p:cNvCxnSpPr/>
            <p:nvPr/>
          </p:nvCxnSpPr>
          <p:spPr>
            <a:xfrm flipH="1" rot="10800000">
              <a:off x="4515769" y="1963079"/>
              <a:ext cx="407936" cy="24915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p31"/>
            <p:cNvCxnSpPr/>
            <p:nvPr/>
          </p:nvCxnSpPr>
          <p:spPr>
            <a:xfrm flipH="1" rot="10800000">
              <a:off x="4423525" y="1571100"/>
              <a:ext cx="407936" cy="24915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p31"/>
            <p:cNvCxnSpPr/>
            <p:nvPr/>
          </p:nvCxnSpPr>
          <p:spPr>
            <a:xfrm flipH="1" rot="10800000">
              <a:off x="4086829" y="1524317"/>
              <a:ext cx="407936" cy="24915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p31"/>
            <p:cNvCxnSpPr/>
            <p:nvPr/>
          </p:nvCxnSpPr>
          <p:spPr>
            <a:xfrm flipH="1" rot="10800000">
              <a:off x="4080376" y="1684724"/>
              <a:ext cx="407936" cy="24915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31"/>
            <p:cNvCxnSpPr/>
            <p:nvPr/>
          </p:nvCxnSpPr>
          <p:spPr>
            <a:xfrm flipH="1" rot="10800000">
              <a:off x="4231574" y="1365736"/>
              <a:ext cx="407936" cy="24915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31"/>
            <p:cNvCxnSpPr/>
            <p:nvPr/>
          </p:nvCxnSpPr>
          <p:spPr>
            <a:xfrm flipH="1" rot="10800000">
              <a:off x="6680170" y="4564530"/>
              <a:ext cx="471011" cy="88819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31"/>
            <p:cNvCxnSpPr/>
            <p:nvPr/>
          </p:nvCxnSpPr>
          <p:spPr>
            <a:xfrm flipH="1" rot="10800000">
              <a:off x="6665797" y="4150358"/>
              <a:ext cx="471011" cy="88819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6" name="Google Shape;556;p31"/>
            <p:cNvCxnSpPr/>
            <p:nvPr/>
          </p:nvCxnSpPr>
          <p:spPr>
            <a:xfrm flipH="1" rot="10800000">
              <a:off x="6766838" y="3991787"/>
              <a:ext cx="471011" cy="88819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p31"/>
            <p:cNvCxnSpPr/>
            <p:nvPr/>
          </p:nvCxnSpPr>
          <p:spPr>
            <a:xfrm flipH="1" rot="10800000">
              <a:off x="6970439" y="4317140"/>
              <a:ext cx="471011" cy="88819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31"/>
            <p:cNvCxnSpPr/>
            <p:nvPr/>
          </p:nvCxnSpPr>
          <p:spPr>
            <a:xfrm flipH="1" rot="10800000">
              <a:off x="6499427" y="4348793"/>
              <a:ext cx="471011" cy="88819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2"/>
          <p:cNvGrpSpPr/>
          <p:nvPr/>
        </p:nvGrpSpPr>
        <p:grpSpPr>
          <a:xfrm>
            <a:off x="2599226" y="512438"/>
            <a:ext cx="5001678" cy="5493861"/>
            <a:chOff x="2599226" y="186616"/>
            <a:chExt cx="5001678" cy="5493861"/>
          </a:xfrm>
        </p:grpSpPr>
        <p:sp>
          <p:nvSpPr>
            <p:cNvPr id="565" name="Google Shape;565;p32"/>
            <p:cNvSpPr/>
            <p:nvPr/>
          </p:nvSpPr>
          <p:spPr>
            <a:xfrm>
              <a:off x="2815171" y="392018"/>
              <a:ext cx="4608689" cy="1600537"/>
            </a:xfrm>
            <a:prstGeom prst="ellipse">
              <a:avLst/>
            </a:prstGeom>
            <a:solidFill>
              <a:srgbClr val="D1E3BB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4737979" y="3963435"/>
              <a:ext cx="893156" cy="104669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FDFCA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027512" y="4608689"/>
              <a:ext cx="4287153" cy="107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 txBox="1"/>
            <p:nvPr/>
          </p:nvSpPr>
          <p:spPr>
            <a:xfrm>
              <a:off x="3027512" y="4608689"/>
              <a:ext cx="4287153" cy="107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3125" lIns="263125" spcFirstLastPara="1" rIns="263125" wrap="square" tIns="263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Trebuchet MS"/>
                <a:buNone/>
              </a:pPr>
              <a:r>
                <a:rPr lang="en-US" sz="37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 Stiffness</a:t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322095" y="2299337"/>
              <a:ext cx="1607682" cy="1607682"/>
            </a:xfrm>
            <a:prstGeom prst="ellipse">
              <a:avLst/>
            </a:prstGeom>
            <a:solidFill>
              <a:srgbClr val="52A01E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 txBox="1"/>
            <p:nvPr/>
          </p:nvSpPr>
          <p:spPr>
            <a:xfrm>
              <a:off x="4557535" y="2534777"/>
              <a:ext cx="1136802" cy="1136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Design Topology</a:t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35688" y="1025454"/>
              <a:ext cx="1607682" cy="1607682"/>
            </a:xfrm>
            <a:prstGeom prst="ellipse">
              <a:avLst/>
            </a:prstGeom>
            <a:solidFill>
              <a:srgbClr val="E4B91D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3771128" y="1260894"/>
              <a:ext cx="1136802" cy="1136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Fiber Infill</a:t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5161348" y="965234"/>
              <a:ext cx="1607682" cy="1607682"/>
            </a:xfrm>
            <a:prstGeom prst="ellipse">
              <a:avLst/>
            </a:prstGeom>
            <a:solidFill>
              <a:srgbClr val="E76615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 txBox="1"/>
            <p:nvPr/>
          </p:nvSpPr>
          <p:spPr>
            <a:xfrm>
              <a:off x="5396788" y="1200674"/>
              <a:ext cx="1136802" cy="1136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US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Build Orientation</a:t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599226" y="186616"/>
              <a:ext cx="5001678" cy="4001342"/>
            </a:xfrm>
            <a:custGeom>
              <a:rect b="b" l="l" r="r" t="t"/>
              <a:pathLst>
                <a:path extrusionOk="0" h="120000" w="120000">
                  <a:moveTo>
                    <a:pt x="584" y="34175"/>
                  </a:moveTo>
                  <a:lnTo>
                    <a:pt x="584" y="34175"/>
                  </a:lnTo>
                  <a:cubicBezTo>
                    <a:pt x="-2679" y="22567"/>
                    <a:pt x="7879" y="11072"/>
                    <a:pt x="27615" y="4745"/>
                  </a:cubicBezTo>
                  <a:cubicBezTo>
                    <a:pt x="47351" y="-1582"/>
                    <a:pt x="72649" y="-1582"/>
                    <a:pt x="92385" y="4745"/>
                  </a:cubicBezTo>
                  <a:cubicBezTo>
                    <a:pt x="112121" y="11072"/>
                    <a:pt x="122679" y="22567"/>
                    <a:pt x="119416" y="34175"/>
                  </a:cubicBezTo>
                  <a:lnTo>
                    <a:pt x="74854" y="113544"/>
                  </a:lnTo>
                  <a:cubicBezTo>
                    <a:pt x="73813" y="117246"/>
                    <a:pt x="67478" y="120000"/>
                    <a:pt x="60000" y="120000"/>
                  </a:cubicBezTo>
                  <a:cubicBezTo>
                    <a:pt x="52522" y="120000"/>
                    <a:pt x="46187" y="117246"/>
                    <a:pt x="45146" y="113544"/>
                  </a:cubicBezTo>
                  <a:close/>
                  <a:moveTo>
                    <a:pt x="4800" y="30000"/>
                  </a:moveTo>
                  <a:lnTo>
                    <a:pt x="4800" y="30000"/>
                  </a:lnTo>
                  <a:cubicBezTo>
                    <a:pt x="4800" y="43255"/>
                    <a:pt x="29514" y="54000"/>
                    <a:pt x="60000" y="54000"/>
                  </a:cubicBezTo>
                  <a:cubicBezTo>
                    <a:pt x="90486" y="54000"/>
                    <a:pt x="115200" y="43255"/>
                    <a:pt x="115200" y="30000"/>
                  </a:cubicBezTo>
                  <a:cubicBezTo>
                    <a:pt x="115200" y="16745"/>
                    <a:pt x="90486" y="6000"/>
                    <a:pt x="60000" y="6000"/>
                  </a:cubicBezTo>
                  <a:cubicBezTo>
                    <a:pt x="29514" y="6000"/>
                    <a:pt x="4800" y="16745"/>
                    <a:pt x="4800" y="3000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 cap="rnd" cmpd="sng" w="1270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253" y="5862250"/>
            <a:ext cx="6967420" cy="64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2"/>
          <p:cNvSpPr/>
          <p:nvPr/>
        </p:nvSpPr>
        <p:spPr>
          <a:xfrm>
            <a:off x="4492101" y="5862250"/>
            <a:ext cx="692458" cy="645620"/>
          </a:xfrm>
          <a:prstGeom prst="rect">
            <a:avLst/>
          </a:prstGeom>
          <a:noFill/>
          <a:ln cap="flat" cmpd="sng" w="57150">
            <a:solidFill>
              <a:srgbClr val="FFC000">
                <a:alpha val="5764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7263413" y="5862250"/>
            <a:ext cx="692458" cy="645620"/>
          </a:xfrm>
          <a:prstGeom prst="rect">
            <a:avLst/>
          </a:prstGeom>
          <a:noFill/>
          <a:ln cap="flat" cmpd="sng" w="57150">
            <a:solidFill>
              <a:srgbClr val="FFC000">
                <a:alpha val="5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3453414" y="6050766"/>
            <a:ext cx="967665" cy="571976"/>
          </a:xfrm>
          <a:prstGeom prst="rect">
            <a:avLst/>
          </a:prstGeom>
          <a:noFill/>
          <a:ln cap="flat" cmpd="sng" w="57150">
            <a:solidFill>
              <a:schemeClr val="accent4">
                <a:alpha val="37647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6214370" y="6050766"/>
            <a:ext cx="1049044" cy="571976"/>
          </a:xfrm>
          <a:prstGeom prst="rect">
            <a:avLst/>
          </a:prstGeom>
          <a:noFill/>
          <a:ln cap="flat" cmpd="sng" w="57150">
            <a:solidFill>
              <a:schemeClr val="accent4">
                <a:alpha val="37647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1" name="Google Shape;581;p32"/>
          <p:cNvSpPr/>
          <p:nvPr/>
        </p:nvSpPr>
        <p:spPr>
          <a:xfrm>
            <a:off x="2509405" y="5856360"/>
            <a:ext cx="506766" cy="760492"/>
          </a:xfrm>
          <a:prstGeom prst="rect">
            <a:avLst/>
          </a:prstGeom>
          <a:noFill/>
          <a:ln cap="flat" cmpd="sng" w="57150">
            <a:solidFill>
              <a:srgbClr val="00B050">
                <a:alpha val="6666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2" name="Google Shape;582;p32"/>
          <p:cNvGrpSpPr/>
          <p:nvPr/>
        </p:nvGrpSpPr>
        <p:grpSpPr>
          <a:xfrm>
            <a:off x="5622104" y="4428890"/>
            <a:ext cx="1665076" cy="369332"/>
            <a:chOff x="5637508" y="4352690"/>
            <a:chExt cx="1665076" cy="369332"/>
          </a:xfrm>
        </p:grpSpPr>
        <p:pic>
          <p:nvPicPr>
            <p:cNvPr id="583" name="Google Shape;58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37508" y="4431451"/>
              <a:ext cx="848762" cy="211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32"/>
            <p:cNvSpPr txBox="1"/>
            <p:nvPr/>
          </p:nvSpPr>
          <p:spPr>
            <a:xfrm>
              <a:off x="6486270" y="4352690"/>
              <a:ext cx="8163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D.O.F.</a:t>
              </a:r>
              <a:endParaRPr/>
            </a:p>
          </p:txBody>
        </p:sp>
      </p:grpSp>
      <p:pic>
        <p:nvPicPr>
          <p:cNvPr id="585" name="Google Shape;58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3917" y="4342603"/>
            <a:ext cx="2148572" cy="91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 Formulation</a:t>
            </a:r>
            <a:endParaRPr/>
          </a:p>
        </p:txBody>
      </p:sp>
      <p:grpSp>
        <p:nvGrpSpPr>
          <p:cNvPr id="591" name="Google Shape;591;p33"/>
          <p:cNvGrpSpPr/>
          <p:nvPr/>
        </p:nvGrpSpPr>
        <p:grpSpPr>
          <a:xfrm>
            <a:off x="858875" y="1832478"/>
            <a:ext cx="6448349" cy="920381"/>
            <a:chOff x="858875" y="1832478"/>
            <a:chExt cx="6448349" cy="920381"/>
          </a:xfrm>
        </p:grpSpPr>
        <p:pic>
          <p:nvPicPr>
            <p:cNvPr id="592" name="Google Shape;59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5891" y="1832478"/>
              <a:ext cx="1781333" cy="920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33"/>
            <p:cNvSpPr/>
            <p:nvPr/>
          </p:nvSpPr>
          <p:spPr>
            <a:xfrm>
              <a:off x="858875" y="2061837"/>
              <a:ext cx="3881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Constraint : Global Volume </a:t>
              </a:r>
              <a:endParaRPr/>
            </a:p>
          </p:txBody>
        </p:sp>
      </p:grpSp>
      <p:grpSp>
        <p:nvGrpSpPr>
          <p:cNvPr id="594" name="Google Shape;594;p33"/>
          <p:cNvGrpSpPr/>
          <p:nvPr/>
        </p:nvGrpSpPr>
        <p:grpSpPr>
          <a:xfrm>
            <a:off x="858875" y="3129483"/>
            <a:ext cx="7082194" cy="1004702"/>
            <a:chOff x="858875" y="3100440"/>
            <a:chExt cx="7082194" cy="1004702"/>
          </a:xfrm>
        </p:grpSpPr>
        <p:pic>
          <p:nvPicPr>
            <p:cNvPr id="595" name="Google Shape;59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6337" y="3100440"/>
              <a:ext cx="2034732" cy="1004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33"/>
            <p:cNvSpPr/>
            <p:nvPr/>
          </p:nvSpPr>
          <p:spPr>
            <a:xfrm>
              <a:off x="858875" y="3186308"/>
              <a:ext cx="55419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Objective Measure : Compliance</a:t>
              </a:r>
              <a:endParaRPr/>
            </a:p>
          </p:txBody>
        </p:sp>
      </p:grpSp>
      <p:grpSp>
        <p:nvGrpSpPr>
          <p:cNvPr id="597" name="Google Shape;597;p33"/>
          <p:cNvGrpSpPr/>
          <p:nvPr/>
        </p:nvGrpSpPr>
        <p:grpSpPr>
          <a:xfrm>
            <a:off x="858875" y="4596677"/>
            <a:ext cx="9276570" cy="461665"/>
            <a:chOff x="369975" y="4957471"/>
            <a:chExt cx="9276570" cy="461665"/>
          </a:xfrm>
        </p:grpSpPr>
        <p:pic>
          <p:nvPicPr>
            <p:cNvPr id="598" name="Google Shape;598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24097" y="4983943"/>
              <a:ext cx="2422448" cy="415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3"/>
            <p:cNvSpPr/>
            <p:nvPr/>
          </p:nvSpPr>
          <p:spPr>
            <a:xfrm>
              <a:off x="369975" y="4957471"/>
              <a:ext cx="6424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Governing Equation : Thermal F.E. Equation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Bounds</a:t>
            </a:r>
            <a:endParaRPr/>
          </a:p>
        </p:txBody>
      </p:sp>
      <p:sp>
        <p:nvSpPr>
          <p:cNvPr id="605" name="Google Shape;605;p34"/>
          <p:cNvSpPr txBox="1"/>
          <p:nvPr>
            <p:ph idx="1" type="body"/>
          </p:nvPr>
        </p:nvSpPr>
        <p:spPr>
          <a:xfrm>
            <a:off x="572559" y="16652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1459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06" name="Google Shape;606;p34"/>
          <p:cNvGrpSpPr/>
          <p:nvPr/>
        </p:nvGrpSpPr>
        <p:grpSpPr>
          <a:xfrm>
            <a:off x="768014" y="3245836"/>
            <a:ext cx="7866487" cy="476156"/>
            <a:chOff x="191780" y="2879975"/>
            <a:chExt cx="7866487" cy="476156"/>
          </a:xfrm>
        </p:grpSpPr>
        <p:pic>
          <p:nvPicPr>
            <p:cNvPr id="607" name="Google Shape;60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58399" y="2879975"/>
              <a:ext cx="2699868" cy="42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34"/>
            <p:cNvSpPr/>
            <p:nvPr/>
          </p:nvSpPr>
          <p:spPr>
            <a:xfrm>
              <a:off x="191780" y="2894466"/>
              <a:ext cx="56619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Infill Topology (element Density) : </a:t>
              </a:r>
              <a:endParaRPr/>
            </a:p>
          </p:txBody>
        </p:sp>
      </p:grpSp>
      <p:grpSp>
        <p:nvGrpSpPr>
          <p:cNvPr id="609" name="Google Shape;609;p34"/>
          <p:cNvGrpSpPr/>
          <p:nvPr/>
        </p:nvGrpSpPr>
        <p:grpSpPr>
          <a:xfrm>
            <a:off x="768014" y="4296586"/>
            <a:ext cx="5940319" cy="461665"/>
            <a:chOff x="858874" y="5923791"/>
            <a:chExt cx="5940319" cy="461665"/>
          </a:xfrm>
        </p:grpSpPr>
        <p:pic>
          <p:nvPicPr>
            <p:cNvPr id="610" name="Google Shape;610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25386" y="5939623"/>
              <a:ext cx="2673807" cy="42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34"/>
            <p:cNvSpPr/>
            <p:nvPr/>
          </p:nvSpPr>
          <p:spPr>
            <a:xfrm>
              <a:off x="858874" y="5923791"/>
              <a:ext cx="3881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Fiber Orientation :</a:t>
              </a:r>
              <a:endParaRPr/>
            </a:p>
          </p:txBody>
        </p:sp>
      </p:grpSp>
      <p:grpSp>
        <p:nvGrpSpPr>
          <p:cNvPr id="612" name="Google Shape;612;p34"/>
          <p:cNvGrpSpPr/>
          <p:nvPr/>
        </p:nvGrpSpPr>
        <p:grpSpPr>
          <a:xfrm>
            <a:off x="768014" y="1996575"/>
            <a:ext cx="7273956" cy="461665"/>
            <a:chOff x="366040" y="1607945"/>
            <a:chExt cx="7273956" cy="461665"/>
          </a:xfrm>
        </p:grpSpPr>
        <p:pic>
          <p:nvPicPr>
            <p:cNvPr id="613" name="Google Shape;61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9689" y="1625120"/>
              <a:ext cx="1868538" cy="42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76670" y="1628200"/>
              <a:ext cx="1863326" cy="42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34"/>
            <p:cNvSpPr/>
            <p:nvPr/>
          </p:nvSpPr>
          <p:spPr>
            <a:xfrm>
              <a:off x="366040" y="1607945"/>
              <a:ext cx="3881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Build Orientation :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075" y="796925"/>
            <a:ext cx="8726857" cy="421028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5"/>
          <p:cNvSpPr/>
          <p:nvPr/>
        </p:nvSpPr>
        <p:spPr>
          <a:xfrm>
            <a:off x="473075" y="1162050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35"/>
          <p:cNvSpPr/>
          <p:nvPr/>
        </p:nvSpPr>
        <p:spPr>
          <a:xfrm>
            <a:off x="557582" y="1466850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Google Shape;623;p35"/>
          <p:cNvSpPr/>
          <p:nvPr/>
        </p:nvSpPr>
        <p:spPr>
          <a:xfrm>
            <a:off x="473075" y="1762125"/>
            <a:ext cx="8794750" cy="3365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473075" y="2117725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35"/>
          <p:cNvSpPr/>
          <p:nvPr/>
        </p:nvSpPr>
        <p:spPr>
          <a:xfrm>
            <a:off x="530225" y="2413000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587375" y="2690812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7" name="Google Shape;627;p35"/>
          <p:cNvSpPr/>
          <p:nvPr/>
        </p:nvSpPr>
        <p:spPr>
          <a:xfrm>
            <a:off x="587375" y="2947429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8" name="Google Shape;628;p35"/>
          <p:cNvSpPr/>
          <p:nvPr/>
        </p:nvSpPr>
        <p:spPr>
          <a:xfrm>
            <a:off x="557582" y="3233178"/>
            <a:ext cx="8794750" cy="336711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530225" y="3569890"/>
            <a:ext cx="8794750" cy="28575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530225" y="3859924"/>
            <a:ext cx="8794750" cy="36917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473075" y="4227990"/>
            <a:ext cx="8794750" cy="36917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473075" y="4599312"/>
            <a:ext cx="8794750" cy="4174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Google Shape;633;p35"/>
          <p:cNvSpPr txBox="1"/>
          <p:nvPr/>
        </p:nvSpPr>
        <p:spPr>
          <a:xfrm>
            <a:off x="473075" y="15129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Algorithm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6"/>
          <p:cNvSpPr txBox="1"/>
          <p:nvPr>
            <p:ph type="title"/>
          </p:nvPr>
        </p:nvSpPr>
        <p:spPr>
          <a:xfrm>
            <a:off x="754668" y="31987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– Single Layer</a:t>
            </a:r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668" y="1765375"/>
            <a:ext cx="7713058" cy="440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4" name="Google Shape;154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57" name="Google Shape;157;p1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8" name="Google Shape;158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60" name="Google Shape;160;p1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61" name="Google Shape;161;p1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62" name="Google Shape;162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/>
          <p:nvPr/>
        </p:nvSpPr>
        <p:spPr>
          <a:xfrm>
            <a:off x="0" y="0"/>
            <a:ext cx="12192000" cy="6866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1507066" y="999460"/>
            <a:ext cx="5698067" cy="4479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 – Anisotropy in Print</a:t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9"/>
          <p:cNvCxnSpPr/>
          <p:nvPr/>
        </p:nvCxnSpPr>
        <p:spPr>
          <a:xfrm>
            <a:off x="7534656" y="1639186"/>
            <a:ext cx="0" cy="32004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19"/>
          <p:cNvSpPr/>
          <p:nvPr/>
        </p:nvSpPr>
        <p:spPr>
          <a:xfrm>
            <a:off x="11349404" y="1217756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" name="Google Shape;644;p37"/>
          <p:cNvGraphicFramePr/>
          <p:nvPr/>
        </p:nvGraphicFramePr>
        <p:xfrm>
          <a:off x="131318" y="19699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{A77662F7-0638-4B76-BF50-81C79EB8EAA0}</a:tableStyleId>
              </a:tblPr>
              <a:tblGrid>
                <a:gridCol w="1674850"/>
                <a:gridCol w="1674850"/>
              </a:tblGrid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Attribute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Elem.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1e5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Final Vol. Fraction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Iteration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Time (min)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2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Cf/C0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45" name="Google Shape;645;p37"/>
          <p:cNvSpPr txBox="1"/>
          <p:nvPr/>
        </p:nvSpPr>
        <p:spPr>
          <a:xfrm>
            <a:off x="329777" y="12670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Infill Optimization</a:t>
            </a:r>
            <a:endParaRPr/>
          </a:p>
        </p:txBody>
      </p:sp>
      <p:grpSp>
        <p:nvGrpSpPr>
          <p:cNvPr id="646" name="Google Shape;646;p37"/>
          <p:cNvGrpSpPr/>
          <p:nvPr/>
        </p:nvGrpSpPr>
        <p:grpSpPr>
          <a:xfrm>
            <a:off x="3679473" y="1644674"/>
            <a:ext cx="8512527" cy="4419600"/>
            <a:chOff x="2379920" y="1114738"/>
            <a:chExt cx="8512527" cy="4419600"/>
          </a:xfrm>
        </p:grpSpPr>
        <p:grpSp>
          <p:nvGrpSpPr>
            <p:cNvPr id="647" name="Google Shape;647;p37"/>
            <p:cNvGrpSpPr/>
            <p:nvPr/>
          </p:nvGrpSpPr>
          <p:grpSpPr>
            <a:xfrm>
              <a:off x="2379920" y="1114738"/>
              <a:ext cx="8149535" cy="4419600"/>
              <a:chOff x="4042465" y="1219199"/>
              <a:chExt cx="8149535" cy="4419600"/>
            </a:xfrm>
          </p:grpSpPr>
          <p:pic>
            <p:nvPicPr>
              <p:cNvPr id="648" name="Google Shape;648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42465" y="1219199"/>
                <a:ext cx="8149535" cy="441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" name="Google Shape;649;p37"/>
              <p:cNvPicPr preferRelativeResize="0"/>
              <p:nvPr/>
            </p:nvPicPr>
            <p:blipFill rotWithShape="1">
              <a:blip r:embed="rId4">
                <a:alphaModFix/>
              </a:blip>
              <a:srcRect b="21078" l="11950" r="80311" t="48966"/>
              <a:stretch/>
            </p:blipFill>
            <p:spPr>
              <a:xfrm>
                <a:off x="6674427" y="2768599"/>
                <a:ext cx="596900" cy="132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0" name="Google Shape;650;p37"/>
            <p:cNvPicPr preferRelativeResize="0"/>
            <p:nvPr/>
          </p:nvPicPr>
          <p:blipFill rotWithShape="1">
            <a:blip r:embed="rId4">
              <a:alphaModFix/>
            </a:blip>
            <a:srcRect b="53913" l="84399" r="0" t="13249"/>
            <a:stretch/>
          </p:blipFill>
          <p:spPr>
            <a:xfrm>
              <a:off x="10295546" y="1537854"/>
              <a:ext cx="596901" cy="12304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1" name="Google Shape;6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208" y="6162036"/>
            <a:ext cx="1511663" cy="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598" y="1698171"/>
            <a:ext cx="7513402" cy="41039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7" name="Google Shape;657;p38"/>
          <p:cNvGraphicFramePr/>
          <p:nvPr/>
        </p:nvGraphicFramePr>
        <p:xfrm>
          <a:off x="394854" y="18208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{A77662F7-0638-4B76-BF50-81C79EB8EAA0}</a:tableStyleId>
              </a:tblPr>
              <a:tblGrid>
                <a:gridCol w="1856350"/>
                <a:gridCol w="1856350"/>
              </a:tblGrid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Attribute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Elem.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1e5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/>
                        <a:t>Final Vol. Fraction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Iteration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Time (min)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Cf/C0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58" name="Google Shape;658;p38"/>
          <p:cNvSpPr txBox="1"/>
          <p:nvPr/>
        </p:nvSpPr>
        <p:spPr>
          <a:xfrm>
            <a:off x="329777" y="12670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Fiber Orientation Optimization</a:t>
            </a:r>
            <a:endParaRPr/>
          </a:p>
        </p:txBody>
      </p:sp>
      <p:pic>
        <p:nvPicPr>
          <p:cNvPr id="659" name="Google Shape;65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799" y="5948845"/>
            <a:ext cx="1476617" cy="55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4" name="Google Shape;664;p39"/>
          <p:cNvGraphicFramePr/>
          <p:nvPr/>
        </p:nvGraphicFramePr>
        <p:xfrm>
          <a:off x="466651" y="11175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{A77662F7-0638-4B76-BF50-81C79EB8EAA0}</a:tableStyleId>
              </a:tblPr>
              <a:tblGrid>
                <a:gridCol w="1856350"/>
                <a:gridCol w="1856350"/>
              </a:tblGrid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Attribute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Elem.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1e5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/>
                        <a:t>Final Vol. Fraction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Iteration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Time (min)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Cf/C0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665" name="Google Shape;665;p39"/>
          <p:cNvGrpSpPr/>
          <p:nvPr/>
        </p:nvGrpSpPr>
        <p:grpSpPr>
          <a:xfrm>
            <a:off x="4179339" y="773545"/>
            <a:ext cx="8130695" cy="4546600"/>
            <a:chOff x="4598169" y="3282784"/>
            <a:chExt cx="7473181" cy="3962400"/>
          </a:xfrm>
        </p:grpSpPr>
        <p:grpSp>
          <p:nvGrpSpPr>
            <p:cNvPr id="666" name="Google Shape;666;p39"/>
            <p:cNvGrpSpPr/>
            <p:nvPr/>
          </p:nvGrpSpPr>
          <p:grpSpPr>
            <a:xfrm>
              <a:off x="4598169" y="3282784"/>
              <a:ext cx="7473181" cy="3962400"/>
              <a:chOff x="4191769" y="1196934"/>
              <a:chExt cx="7473181" cy="3962400"/>
            </a:xfrm>
          </p:grpSpPr>
          <p:pic>
            <p:nvPicPr>
              <p:cNvPr id="667" name="Google Shape;667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91769" y="1196934"/>
                <a:ext cx="7044267" cy="396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" name="Google Shape;668;p39"/>
              <p:cNvPicPr preferRelativeResize="0"/>
              <p:nvPr/>
            </p:nvPicPr>
            <p:blipFill rotWithShape="1">
              <a:blip r:embed="rId4">
                <a:alphaModFix/>
              </a:blip>
              <a:srcRect b="53913" l="84399" r="0" t="13249"/>
              <a:stretch/>
            </p:blipFill>
            <p:spPr>
              <a:xfrm>
                <a:off x="11051857" y="1371600"/>
                <a:ext cx="613093" cy="1390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9" name="Google Shape;669;p39"/>
            <p:cNvPicPr preferRelativeResize="0"/>
            <p:nvPr/>
          </p:nvPicPr>
          <p:blipFill rotWithShape="1">
            <a:blip r:embed="rId4">
              <a:alphaModFix/>
            </a:blip>
            <a:srcRect b="21078" l="11950" r="80311" t="48966"/>
            <a:stretch/>
          </p:blipFill>
          <p:spPr>
            <a:xfrm>
              <a:off x="7027863" y="4979802"/>
              <a:ext cx="107226" cy="9112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39"/>
          <p:cNvSpPr txBox="1"/>
          <p:nvPr/>
        </p:nvSpPr>
        <p:spPr>
          <a:xfrm>
            <a:off x="0" y="232962"/>
            <a:ext cx="1027472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Fiber Orientation + Infill Topology Optimization</a:t>
            </a:r>
            <a:endParaRPr/>
          </a:p>
        </p:txBody>
      </p:sp>
      <p:pic>
        <p:nvPicPr>
          <p:cNvPr id="671" name="Google Shape;67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059" y="5664178"/>
            <a:ext cx="1476617" cy="55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7" name="Google Shape;6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17" y="1613345"/>
            <a:ext cx="4820011" cy="323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228" y="1415130"/>
            <a:ext cx="6572505" cy="363130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0"/>
          <p:cNvSpPr/>
          <p:nvPr/>
        </p:nvSpPr>
        <p:spPr>
          <a:xfrm>
            <a:off x="8153400" y="1613345"/>
            <a:ext cx="1282700" cy="2794000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329777" y="12670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245" y="871364"/>
            <a:ext cx="5286375" cy="49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1"/>
          <p:cNvSpPr txBox="1"/>
          <p:nvPr/>
        </p:nvSpPr>
        <p:spPr>
          <a:xfrm>
            <a:off x="329777" y="12670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3D Optimization</a:t>
            </a:r>
            <a:endParaRPr/>
          </a:p>
        </p:txBody>
      </p:sp>
      <p:pic>
        <p:nvPicPr>
          <p:cNvPr id="687" name="Google Shape;6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088" y="1969127"/>
            <a:ext cx="1476617" cy="55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1088" y="2768786"/>
            <a:ext cx="1665867" cy="55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4" name="Google Shape;6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238" y="0"/>
            <a:ext cx="105817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2"/>
          <p:cNvSpPr/>
          <p:nvPr/>
        </p:nvSpPr>
        <p:spPr>
          <a:xfrm>
            <a:off x="928238" y="2493817"/>
            <a:ext cx="10335524" cy="21197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6" name="Google Shape;696;p42"/>
          <p:cNvSpPr/>
          <p:nvPr/>
        </p:nvSpPr>
        <p:spPr>
          <a:xfrm>
            <a:off x="926714" y="4613564"/>
            <a:ext cx="10335524" cy="21197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02" name="Google Shape;702;p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03" name="Google Shape;703;p4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4" name="Google Shape;704;p4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705" name="Google Shape;705;p4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706" name="Google Shape;706;p4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708" name="Google Shape;708;p4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709" name="Google Shape;709;p4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710" name="Google Shape;710;p4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4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13" name="Google Shape;7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582" y="1131994"/>
            <a:ext cx="9464713" cy="459038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3"/>
          <p:cNvSpPr txBox="1"/>
          <p:nvPr/>
        </p:nvSpPr>
        <p:spPr>
          <a:xfrm>
            <a:off x="872303" y="65193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 Geometry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424" y="1338943"/>
            <a:ext cx="7420576" cy="41801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0" name="Google Shape;720;p44"/>
          <p:cNvGraphicFramePr/>
          <p:nvPr/>
        </p:nvGraphicFramePr>
        <p:xfrm>
          <a:off x="228600" y="18212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{A77662F7-0638-4B76-BF50-81C79EB8EAA0}</a:tableStyleId>
              </a:tblPr>
              <a:tblGrid>
                <a:gridCol w="1856350"/>
                <a:gridCol w="1856350"/>
              </a:tblGrid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Attribute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Elem.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5e4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 Iteration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Time (min)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3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Cf/C0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	</a:t>
            </a:r>
            <a:endParaRPr/>
          </a:p>
        </p:txBody>
      </p:sp>
      <p:sp>
        <p:nvSpPr>
          <p:cNvPr id="726" name="Google Shape;726;p4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 to optimize Infill,  Build orientation and Topology.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Reasonable computation time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for thermal loads. Extendable for structural</a:t>
            </a:r>
            <a:endParaRPr/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requirement ?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 G-Code from mesh-instructions ?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validation.</a:t>
            </a:r>
            <a:endParaRPr/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6"/>
          <p:cNvSpPr txBox="1"/>
          <p:nvPr>
            <p:ph type="title"/>
          </p:nvPr>
        </p:nvSpPr>
        <p:spPr>
          <a:xfrm>
            <a:off x="1080694" y="135791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Trebuchet MS"/>
              <a:buNone/>
            </a:pPr>
            <a:r>
              <a:rPr b="0" i="0" lang="en-US" sz="6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 ?</a:t>
            </a:r>
            <a:endParaRPr/>
          </a:p>
        </p:txBody>
      </p:sp>
      <p:sp>
        <p:nvSpPr>
          <p:cNvPr id="732" name="Google Shape;732;p46"/>
          <p:cNvSpPr/>
          <p:nvPr/>
        </p:nvSpPr>
        <p:spPr>
          <a:xfrm>
            <a:off x="161365" y="3890031"/>
            <a:ext cx="6270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ighlight>
                  <a:srgbClr val="000000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http://www.ersl.wisc.edu/publication.html</a:t>
            </a:r>
            <a:endParaRPr sz="2400">
              <a:solidFill>
                <a:srgbClr val="FF0000"/>
              </a:solidFill>
              <a:highlight>
                <a:srgbClr val="0000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3" name="Google Shape;733;p46"/>
          <p:cNvSpPr/>
          <p:nvPr/>
        </p:nvSpPr>
        <p:spPr>
          <a:xfrm>
            <a:off x="161365" y="4465996"/>
            <a:ext cx="91126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Chandrasekhar, A., Kumar, T., Suresh, K., “Build Optimization of Fiber Reinforced 3D-Printed Components", Submitted to Struct Multidisc Optim, 2018.</a:t>
            </a:r>
            <a:endParaRPr sz="1800">
              <a:solidFill>
                <a:srgbClr val="00B0F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46"/>
          <p:cNvSpPr/>
          <p:nvPr/>
        </p:nvSpPr>
        <p:spPr>
          <a:xfrm>
            <a:off x="161365" y="2966701"/>
            <a:ext cx="911263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Prof. Krishnan Suresh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Director : Engineering Representation and Simulation Lab (ERSL)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UW-Madison</a:t>
            </a:r>
            <a:endParaRPr sz="180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621" y="1847888"/>
            <a:ext cx="3028842" cy="289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333051">
            <a:off x="1414545" y="1552827"/>
            <a:ext cx="3019888" cy="323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b="0" i="0" lang="en-US" sz="324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 Orientation</a:t>
            </a:r>
            <a:endParaRPr/>
          </a:p>
        </p:txBody>
      </p:sp>
      <p:grpSp>
        <p:nvGrpSpPr>
          <p:cNvPr id="176" name="Google Shape;176;p20"/>
          <p:cNvGrpSpPr/>
          <p:nvPr/>
        </p:nvGrpSpPr>
        <p:grpSpPr>
          <a:xfrm>
            <a:off x="261748" y="1506835"/>
            <a:ext cx="4042606" cy="3359942"/>
            <a:chOff x="261748" y="1506835"/>
            <a:chExt cx="4042606" cy="3359942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261748" y="1506835"/>
              <a:ext cx="3114809" cy="3346966"/>
              <a:chOff x="5849517" y="3244334"/>
              <a:chExt cx="3114809" cy="3346966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 rot="10800000">
                <a:off x="6678368" y="3244334"/>
                <a:ext cx="0" cy="198414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6678368" y="5191075"/>
                <a:ext cx="2285958" cy="3739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80" name="Google Shape;180;p20"/>
              <p:cNvCxnSpPr/>
              <p:nvPr/>
            </p:nvCxnSpPr>
            <p:spPr>
              <a:xfrm flipH="1">
                <a:off x="5849517" y="5191076"/>
                <a:ext cx="828853" cy="1400224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181" name="Google Shape;181;p20"/>
            <p:cNvSpPr/>
            <p:nvPr/>
          </p:nvSpPr>
          <p:spPr>
            <a:xfrm>
              <a:off x="261748" y="3472275"/>
              <a:ext cx="4042606" cy="1394502"/>
            </a:xfrm>
            <a:prstGeom prst="parallelogram">
              <a:avLst>
                <a:gd fmla="val 59152" name="adj"/>
              </a:avLst>
            </a:prstGeom>
            <a:solidFill>
              <a:srgbClr val="92D050">
                <a:alpha val="43921"/>
              </a:srgbClr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418" y="0"/>
            <a:ext cx="4930582" cy="225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0"/>
          <p:cNvCxnSpPr/>
          <p:nvPr/>
        </p:nvCxnSpPr>
        <p:spPr>
          <a:xfrm flipH="1" rot="10800000">
            <a:off x="4927017" y="1239381"/>
            <a:ext cx="2130731" cy="1645862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Image result for surface quality orientation 3d printing" id="184" name="Google Shape;184;p20"/>
          <p:cNvPicPr preferRelativeResize="0"/>
          <p:nvPr/>
        </p:nvPicPr>
        <p:blipFill rotWithShape="1">
          <a:blip r:embed="rId5">
            <a:alphaModFix/>
          </a:blip>
          <a:srcRect b="22522" l="31986" r="53058" t="21973"/>
          <a:stretch/>
        </p:blipFill>
        <p:spPr>
          <a:xfrm>
            <a:off x="8309410" y="2315862"/>
            <a:ext cx="1124304" cy="2607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4927017" y="3648991"/>
            <a:ext cx="3204929" cy="79630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Image result for surface quality orientation 3d printing" id="186" name="Google Shape;186;p20"/>
          <p:cNvPicPr preferRelativeResize="0"/>
          <p:nvPr/>
        </p:nvPicPr>
        <p:blipFill rotWithShape="1">
          <a:blip r:embed="rId5">
            <a:alphaModFix/>
          </a:blip>
          <a:srcRect b="18178" l="47037" r="21250" t="49175"/>
          <a:stretch/>
        </p:blipFill>
        <p:spPr>
          <a:xfrm>
            <a:off x="9611178" y="2961689"/>
            <a:ext cx="2383923" cy="153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7528264" y="4446156"/>
            <a:ext cx="1154097" cy="349343"/>
          </a:xfrm>
          <a:custGeom>
            <a:rect b="b" l="l" r="r" t="t"/>
            <a:pathLst>
              <a:path extrusionOk="0" h="349343" w="1154097">
                <a:moveTo>
                  <a:pt x="1154097" y="28190"/>
                </a:moveTo>
                <a:cubicBezTo>
                  <a:pt x="923277" y="3776"/>
                  <a:pt x="692458" y="-20637"/>
                  <a:pt x="541538" y="28190"/>
                </a:cubicBezTo>
                <a:cubicBezTo>
                  <a:pt x="390618" y="77017"/>
                  <a:pt x="338831" y="272326"/>
                  <a:pt x="248575" y="321153"/>
                </a:cubicBezTo>
                <a:cubicBezTo>
                  <a:pt x="158319" y="369980"/>
                  <a:pt x="79159" y="345566"/>
                  <a:pt x="0" y="321153"/>
                </a:cubicBezTo>
              </a:path>
            </a:pathLst>
          </a:custGeom>
          <a:noFill/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405007" y="4297661"/>
            <a:ext cx="25138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Higher Surface Quality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Longer Print Time</a:t>
            </a:r>
            <a:endParaRPr/>
          </a:p>
        </p:txBody>
      </p:sp>
      <p:pic>
        <p:nvPicPr>
          <p:cNvPr descr="Image result for build orientation on print strength" id="189" name="Google Shape;18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2951" y="5029993"/>
            <a:ext cx="6096000" cy="182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9036972" y="5436164"/>
            <a:ext cx="58862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</a:t>
            </a:r>
            <a:endParaRPr/>
          </a:p>
        </p:txBody>
      </p:sp>
      <p:cxnSp>
        <p:nvCxnSpPr>
          <p:cNvPr id="191" name="Google Shape;191;p20"/>
          <p:cNvCxnSpPr>
            <a:endCxn id="189" idx="1"/>
          </p:cNvCxnSpPr>
          <p:nvPr/>
        </p:nvCxnSpPr>
        <p:spPr>
          <a:xfrm>
            <a:off x="4694951" y="4297596"/>
            <a:ext cx="1398000" cy="1646400"/>
          </a:xfrm>
          <a:prstGeom prst="straightConnector1">
            <a:avLst/>
          </a:prstGeom>
          <a:noFill/>
          <a:ln cap="rnd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20"/>
          <p:cNvSpPr/>
          <p:nvPr/>
        </p:nvSpPr>
        <p:spPr>
          <a:xfrm>
            <a:off x="7261418" y="0"/>
            <a:ext cx="4884408" cy="225892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8140770" y="2309635"/>
            <a:ext cx="4005056" cy="272035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223247" y="5064593"/>
            <a:ext cx="5922579" cy="1793408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3044977" y="5373457"/>
            <a:ext cx="2714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Mechanical Performance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3037821" y="5931695"/>
            <a:ext cx="25330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Thermal Loads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47"/>
          <p:cNvGrpSpPr/>
          <p:nvPr/>
        </p:nvGrpSpPr>
        <p:grpSpPr>
          <a:xfrm>
            <a:off x="2149251" y="992775"/>
            <a:ext cx="6028780" cy="2743200"/>
            <a:chOff x="1774081" y="2672169"/>
            <a:chExt cx="6028780" cy="2743200"/>
          </a:xfrm>
        </p:grpSpPr>
        <p:pic>
          <p:nvPicPr>
            <p:cNvPr id="740" name="Google Shape;740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4081" y="2672169"/>
              <a:ext cx="3588402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07815" y="2776367"/>
              <a:ext cx="2595046" cy="1470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47"/>
            <p:cNvSpPr/>
            <p:nvPr/>
          </p:nvSpPr>
          <p:spPr>
            <a:xfrm>
              <a:off x="3412165" y="3230893"/>
              <a:ext cx="669073" cy="379142"/>
            </a:xfrm>
            <a:prstGeom prst="rect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743" name="Google Shape;743;p47"/>
          <p:cNvPicPr preferRelativeResize="0"/>
          <p:nvPr/>
        </p:nvPicPr>
        <p:blipFill rotWithShape="1">
          <a:blip r:embed="rId5">
            <a:alphaModFix/>
          </a:blip>
          <a:srcRect b="0" l="14663" r="9407" t="0"/>
          <a:stretch/>
        </p:blipFill>
        <p:spPr>
          <a:xfrm>
            <a:off x="230819" y="901011"/>
            <a:ext cx="2068498" cy="292053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7"/>
          <p:cNvSpPr txBox="1"/>
          <p:nvPr/>
        </p:nvSpPr>
        <p:spPr>
          <a:xfrm>
            <a:off x="3156343" y="4277430"/>
            <a:ext cx="37385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55D0C"/>
                </a:solidFill>
                <a:latin typeface="Trebuchet MS"/>
                <a:ea typeface="Trebuchet MS"/>
                <a:cs typeface="Trebuchet MS"/>
                <a:sym typeface="Trebuchet MS"/>
              </a:rPr>
              <a:t>Build Orientation ? </a:t>
            </a:r>
            <a:endParaRPr/>
          </a:p>
        </p:txBody>
      </p:sp>
      <p:sp>
        <p:nvSpPr>
          <p:cNvPr id="745" name="Google Shape;745;p47"/>
          <p:cNvSpPr txBox="1"/>
          <p:nvPr/>
        </p:nvSpPr>
        <p:spPr>
          <a:xfrm>
            <a:off x="3447705" y="4857521"/>
            <a:ext cx="3155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55D0C"/>
                </a:solidFill>
                <a:latin typeface="Trebuchet MS"/>
                <a:ea typeface="Trebuchet MS"/>
                <a:cs typeface="Trebuchet MS"/>
                <a:sym typeface="Trebuchet MS"/>
              </a:rPr>
              <a:t>Infill Topology ? </a:t>
            </a:r>
            <a:endParaRPr/>
          </a:p>
        </p:txBody>
      </p:sp>
      <p:sp>
        <p:nvSpPr>
          <p:cNvPr id="746" name="Google Shape;746;p47"/>
          <p:cNvSpPr txBox="1"/>
          <p:nvPr/>
        </p:nvSpPr>
        <p:spPr>
          <a:xfrm>
            <a:off x="3565910" y="5442296"/>
            <a:ext cx="29193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55D0C"/>
                </a:solidFill>
                <a:latin typeface="Trebuchet MS"/>
                <a:ea typeface="Trebuchet MS"/>
                <a:cs typeface="Trebuchet MS"/>
                <a:sym typeface="Trebuchet MS"/>
              </a:rPr>
              <a:t>Infill Pattern ? </a:t>
            </a:r>
            <a:endParaRPr/>
          </a:p>
        </p:txBody>
      </p:sp>
      <p:sp>
        <p:nvSpPr>
          <p:cNvPr id="747" name="Google Shape;747;p47"/>
          <p:cNvSpPr txBox="1"/>
          <p:nvPr/>
        </p:nvSpPr>
        <p:spPr>
          <a:xfrm>
            <a:off x="5946969" y="2744331"/>
            <a:ext cx="471475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Congruent voxel mesh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Thermal Loading</a:t>
            </a:r>
            <a:endParaRPr/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55D0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7605" y="0"/>
            <a:ext cx="4914395" cy="32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8"/>
          <p:cNvPicPr preferRelativeResize="0"/>
          <p:nvPr/>
        </p:nvPicPr>
        <p:blipFill rotWithShape="1">
          <a:blip r:embed="rId4">
            <a:alphaModFix/>
          </a:blip>
          <a:srcRect b="891" l="0" r="0" t="1"/>
          <a:stretch/>
        </p:blipFill>
        <p:spPr>
          <a:xfrm>
            <a:off x="7239674" y="3557589"/>
            <a:ext cx="499025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76" y="3782689"/>
            <a:ext cx="5314950" cy="282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436" y="213435"/>
            <a:ext cx="5008194" cy="3199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8"/>
          <p:cNvSpPr txBox="1"/>
          <p:nvPr/>
        </p:nvSpPr>
        <p:spPr>
          <a:xfrm>
            <a:off x="2571363" y="3337157"/>
            <a:ext cx="1524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Design</a:t>
            </a:r>
            <a:endParaRPr/>
          </a:p>
        </p:txBody>
      </p:sp>
      <p:pic>
        <p:nvPicPr>
          <p:cNvPr id="758" name="Google Shape;75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23500" y="6626970"/>
            <a:ext cx="1039238" cy="24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43400" y="6541522"/>
            <a:ext cx="1042286" cy="24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15183" y="2972494"/>
            <a:ext cx="1042286" cy="24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5176415" y="5996226"/>
            <a:ext cx="719328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[1]	Prajapati H, Ravoori D, Woods RL, Jain A. Measurement of anisotropic thermal conductivity and inter-layer thermal contact resistance in polymer fused deposition modeling (FDM). Addit Manuf 2018;21:84–90. doi:10.1016/j.addma.2018.02.019.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[2]	Brenken B, Barocio E, Favaloro A, Kunc V, Pipes RB. Fused filament fabrication of fiber-reinforced polymers: A review. Addit Manuf 2018;21:1–16. doi:10.1016/j.addma.2018.01.002.</a:t>
            </a:r>
            <a:endParaRPr/>
          </a:p>
        </p:txBody>
      </p:sp>
      <p:grpSp>
        <p:nvGrpSpPr>
          <p:cNvPr id="202" name="Google Shape;202;p21"/>
          <p:cNvGrpSpPr/>
          <p:nvPr/>
        </p:nvGrpSpPr>
        <p:grpSpPr>
          <a:xfrm>
            <a:off x="3076534" y="2659945"/>
            <a:ext cx="3444547" cy="600209"/>
            <a:chOff x="6040366" y="4826824"/>
            <a:chExt cx="3444547" cy="600209"/>
          </a:xfrm>
        </p:grpSpPr>
        <p:pic>
          <p:nvPicPr>
            <p:cNvPr id="203" name="Google Shape;20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40366" y="5041524"/>
              <a:ext cx="3179864" cy="385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1"/>
            <p:cNvSpPr txBox="1"/>
            <p:nvPr/>
          </p:nvSpPr>
          <p:spPr>
            <a:xfrm>
              <a:off x="9107887" y="4826824"/>
              <a:ext cx="3770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[1]</a:t>
              </a:r>
              <a:endParaRPr/>
            </a:p>
          </p:txBody>
        </p:sp>
      </p:grpSp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30" y="402820"/>
            <a:ext cx="2491729" cy="267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5">
            <a:alphaModFix/>
          </a:blip>
          <a:srcRect b="5117" l="15409" r="3684" t="8087"/>
          <a:stretch/>
        </p:blipFill>
        <p:spPr>
          <a:xfrm>
            <a:off x="201583" y="3429000"/>
            <a:ext cx="2706718" cy="28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2287" y="5131338"/>
            <a:ext cx="2628758" cy="79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1"/>
          <p:cNvGrpSpPr/>
          <p:nvPr/>
        </p:nvGrpSpPr>
        <p:grpSpPr>
          <a:xfrm>
            <a:off x="2732094" y="-10368"/>
            <a:ext cx="4531151" cy="2701614"/>
            <a:chOff x="4413705" y="193890"/>
            <a:chExt cx="5509977" cy="3558853"/>
          </a:xfrm>
        </p:grpSpPr>
        <p:grpSp>
          <p:nvGrpSpPr>
            <p:cNvPr id="209" name="Google Shape;209;p21"/>
            <p:cNvGrpSpPr/>
            <p:nvPr/>
          </p:nvGrpSpPr>
          <p:grpSpPr>
            <a:xfrm>
              <a:off x="4413705" y="193890"/>
              <a:ext cx="5509977" cy="3558853"/>
              <a:chOff x="4342684" y="883920"/>
              <a:chExt cx="5509977" cy="3558853"/>
            </a:xfrm>
          </p:grpSpPr>
          <p:cxnSp>
            <p:nvCxnSpPr>
              <p:cNvPr id="210" name="Google Shape;210;p21"/>
              <p:cNvCxnSpPr/>
              <p:nvPr/>
            </p:nvCxnSpPr>
            <p:spPr>
              <a:xfrm rot="10800000">
                <a:off x="7566660" y="883920"/>
                <a:ext cx="0" cy="457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11" name="Google Shape;211;p21"/>
              <p:cNvCxnSpPr/>
              <p:nvPr/>
            </p:nvCxnSpPr>
            <p:spPr>
              <a:xfrm>
                <a:off x="7566660" y="3322320"/>
                <a:ext cx="0" cy="51816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12" name="Google Shape;212;p21"/>
              <p:cNvCxnSpPr/>
              <p:nvPr/>
            </p:nvCxnSpPr>
            <p:spPr>
              <a:xfrm rot="10800000">
                <a:off x="5234940" y="2286000"/>
                <a:ext cx="52578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13" name="Google Shape;213;p21"/>
              <p:cNvCxnSpPr/>
              <p:nvPr/>
            </p:nvCxnSpPr>
            <p:spPr>
              <a:xfrm>
                <a:off x="9250681" y="2286000"/>
                <a:ext cx="60198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pic>
            <p:nvPicPr>
              <p:cNvPr id="214" name="Google Shape;214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42684" y="2133980"/>
                <a:ext cx="762710" cy="522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276384" y="3920522"/>
                <a:ext cx="736410" cy="522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6" name="Google Shape;216;p21"/>
            <p:cNvPicPr preferRelativeResize="0"/>
            <p:nvPr/>
          </p:nvPicPr>
          <p:blipFill rotWithShape="1">
            <a:blip r:embed="rId9">
              <a:alphaModFix/>
            </a:blip>
            <a:srcRect b="18005" l="8544" r="3713" t="18006"/>
            <a:stretch/>
          </p:blipFill>
          <p:spPr>
            <a:xfrm>
              <a:off x="5863943" y="811344"/>
              <a:ext cx="3547476" cy="1940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21"/>
          <p:cNvSpPr txBox="1"/>
          <p:nvPr/>
        </p:nvSpPr>
        <p:spPr>
          <a:xfrm>
            <a:off x="3076534" y="3537467"/>
            <a:ext cx="37758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Print Orientation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Layer-wise manufacturing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Insufficient fusion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8" name="Google Shape;218;p21"/>
          <p:cNvGrpSpPr/>
          <p:nvPr/>
        </p:nvGrpSpPr>
        <p:grpSpPr>
          <a:xfrm>
            <a:off x="6553988" y="2037356"/>
            <a:ext cx="5638012" cy="3407472"/>
            <a:chOff x="6553988" y="2037356"/>
            <a:chExt cx="5638012" cy="3407472"/>
          </a:xfrm>
        </p:grpSpPr>
        <p:sp>
          <p:nvSpPr>
            <p:cNvPr id="219" name="Google Shape;219;p21"/>
            <p:cNvSpPr/>
            <p:nvPr/>
          </p:nvSpPr>
          <p:spPr>
            <a:xfrm>
              <a:off x="6768204" y="2037356"/>
              <a:ext cx="5423796" cy="3407472"/>
            </a:xfrm>
            <a:prstGeom prst="rect">
              <a:avLst/>
            </a:prstGeom>
            <a:solidFill>
              <a:schemeClr val="l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20" name="Google Shape;220;p21"/>
            <p:cNvGrpSpPr/>
            <p:nvPr/>
          </p:nvGrpSpPr>
          <p:grpSpPr>
            <a:xfrm>
              <a:off x="6553988" y="2601514"/>
              <a:ext cx="5611612" cy="2529824"/>
              <a:chOff x="3095082" y="1781982"/>
              <a:chExt cx="5876295" cy="2872499"/>
            </a:xfrm>
          </p:grpSpPr>
          <p:grpSp>
            <p:nvGrpSpPr>
              <p:cNvPr id="221" name="Google Shape;221;p21"/>
              <p:cNvGrpSpPr/>
              <p:nvPr/>
            </p:nvGrpSpPr>
            <p:grpSpPr>
              <a:xfrm>
                <a:off x="3095082" y="1781982"/>
                <a:ext cx="2737682" cy="2399257"/>
                <a:chOff x="9252916" y="2784073"/>
                <a:chExt cx="2737682" cy="2399257"/>
              </a:xfrm>
            </p:grpSpPr>
            <p:pic>
              <p:nvPicPr>
                <p:cNvPr id="222" name="Google Shape;222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4897" r="2855" t="5358"/>
                <a:stretch/>
              </p:blipFill>
              <p:spPr>
                <a:xfrm>
                  <a:off x="9252916" y="2784073"/>
                  <a:ext cx="2737682" cy="23992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3" name="Google Shape;223;p21"/>
                <p:cNvSpPr txBox="1"/>
                <p:nvPr/>
              </p:nvSpPr>
              <p:spPr>
                <a:xfrm>
                  <a:off x="11518032" y="2878083"/>
                  <a:ext cx="37702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[2]</a:t>
                  </a:r>
                  <a:endParaRPr/>
                </a:p>
              </p:txBody>
            </p:sp>
          </p:grpSp>
          <p:sp>
            <p:nvSpPr>
              <p:cNvPr id="224" name="Google Shape;224;p21"/>
              <p:cNvSpPr txBox="1"/>
              <p:nvPr/>
            </p:nvSpPr>
            <p:spPr>
              <a:xfrm>
                <a:off x="3183806" y="4285149"/>
                <a:ext cx="17892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B0F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Solidified Layer</a:t>
                </a:r>
                <a:endParaRPr/>
              </a:p>
            </p:txBody>
          </p:sp>
          <p:cxnSp>
            <p:nvCxnSpPr>
              <p:cNvPr id="225" name="Google Shape;225;p21"/>
              <p:cNvCxnSpPr>
                <a:stCxn id="224" idx="0"/>
              </p:cNvCxnSpPr>
              <p:nvPr/>
            </p:nvCxnSpPr>
            <p:spPr>
              <a:xfrm flipH="1" rot="10800000">
                <a:off x="4078442" y="3668049"/>
                <a:ext cx="649200" cy="617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26" name="Google Shape;226;p21"/>
              <p:cNvSpPr txBox="1"/>
              <p:nvPr/>
            </p:nvSpPr>
            <p:spPr>
              <a:xfrm>
                <a:off x="5737224" y="2154715"/>
                <a:ext cx="20409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93231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Melted New Layer</a:t>
                </a:r>
                <a:endParaRPr/>
              </a:p>
            </p:txBody>
          </p:sp>
          <p:cxnSp>
            <p:nvCxnSpPr>
              <p:cNvPr id="227" name="Google Shape;227;p21"/>
              <p:cNvCxnSpPr>
                <a:stCxn id="226" idx="2"/>
              </p:cNvCxnSpPr>
              <p:nvPr/>
            </p:nvCxnSpPr>
            <p:spPr>
              <a:xfrm flipH="1">
                <a:off x="5832795" y="2524047"/>
                <a:ext cx="924900" cy="31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28" name="Google Shape;228;p21"/>
              <p:cNvSpPr txBox="1"/>
              <p:nvPr/>
            </p:nvSpPr>
            <p:spPr>
              <a:xfrm>
                <a:off x="6206838" y="3027427"/>
                <a:ext cx="27645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B05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Interfacial Weak Bonding</a:t>
                </a:r>
                <a:endParaRPr/>
              </a:p>
            </p:txBody>
          </p:sp>
          <p:cxnSp>
            <p:nvCxnSpPr>
              <p:cNvPr id="229" name="Google Shape;229;p21"/>
              <p:cNvCxnSpPr>
                <a:stCxn id="228" idx="1"/>
              </p:cNvCxnSpPr>
              <p:nvPr/>
            </p:nvCxnSpPr>
            <p:spPr>
              <a:xfrm rot="10800000">
                <a:off x="5737038" y="3212093"/>
                <a:ext cx="46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>
            <a:off x="457670" y="6304002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[1]	Zhang P, Liu J, To AC. Role of anisotropic properties on topology optimization of additive manufactured load bearing structures. Scr Mater 2017;135:148–52. doi:10.1016/j.scriptamat.2016.10.021.</a:t>
            </a:r>
            <a:endParaRPr/>
          </a:p>
        </p:txBody>
      </p:sp>
      <p:grpSp>
        <p:nvGrpSpPr>
          <p:cNvPr id="235" name="Google Shape;235;p22"/>
          <p:cNvGrpSpPr/>
          <p:nvPr/>
        </p:nvGrpSpPr>
        <p:grpSpPr>
          <a:xfrm>
            <a:off x="595332" y="166005"/>
            <a:ext cx="4454488" cy="3432309"/>
            <a:chOff x="300409" y="284084"/>
            <a:chExt cx="4945123" cy="3547616"/>
          </a:xfrm>
        </p:grpSpPr>
        <p:pic>
          <p:nvPicPr>
            <p:cNvPr id="236" name="Google Shape;23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0409" y="284084"/>
              <a:ext cx="4568097" cy="3547616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76200" rotWithShape="0" algn="tl" dir="78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237" name="Google Shape;237;p22"/>
            <p:cNvSpPr txBox="1"/>
            <p:nvPr/>
          </p:nvSpPr>
          <p:spPr>
            <a:xfrm>
              <a:off x="4868506" y="284084"/>
              <a:ext cx="3770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[1]</a:t>
              </a:r>
              <a:endParaRPr/>
            </a:p>
          </p:txBody>
        </p:sp>
      </p:grpSp>
      <p:pic>
        <p:nvPicPr>
          <p:cNvPr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10331" r="0" t="0"/>
          <a:stretch/>
        </p:blipFill>
        <p:spPr>
          <a:xfrm>
            <a:off x="438150" y="3813014"/>
            <a:ext cx="5910976" cy="18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2"/>
          <p:cNvGrpSpPr/>
          <p:nvPr/>
        </p:nvGrpSpPr>
        <p:grpSpPr>
          <a:xfrm>
            <a:off x="6621786" y="1804967"/>
            <a:ext cx="5002129" cy="3208415"/>
            <a:chOff x="5516482" y="540151"/>
            <a:chExt cx="5002129" cy="3208415"/>
          </a:xfrm>
        </p:grpSpPr>
        <p:pic>
          <p:nvPicPr>
            <p:cNvPr id="240" name="Google Shape;240;p22"/>
            <p:cNvPicPr preferRelativeResize="0"/>
            <p:nvPr/>
          </p:nvPicPr>
          <p:blipFill rotWithShape="1">
            <a:blip r:embed="rId5">
              <a:alphaModFix/>
            </a:blip>
            <a:srcRect b="12128" l="8811" r="25064" t="13614"/>
            <a:stretch/>
          </p:blipFill>
          <p:spPr>
            <a:xfrm>
              <a:off x="5516482" y="540151"/>
              <a:ext cx="3809335" cy="32084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1" name="Google Shape;241;p22"/>
            <p:cNvCxnSpPr/>
            <p:nvPr/>
          </p:nvCxnSpPr>
          <p:spPr>
            <a:xfrm>
              <a:off x="7695445" y="1997682"/>
              <a:ext cx="1801640" cy="1035229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2" name="Google Shape;242;p22"/>
            <p:cNvSpPr txBox="1"/>
            <p:nvPr/>
          </p:nvSpPr>
          <p:spPr>
            <a:xfrm>
              <a:off x="8133022" y="3013539"/>
              <a:ext cx="238558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Short Fibers</a:t>
              </a:r>
              <a:endParaRPr/>
            </a:p>
          </p:txBody>
        </p:sp>
      </p:grpSp>
      <p:sp>
        <p:nvSpPr>
          <p:cNvPr id="243" name="Google Shape;243;p22"/>
          <p:cNvSpPr txBox="1"/>
          <p:nvPr/>
        </p:nvSpPr>
        <p:spPr>
          <a:xfrm>
            <a:off x="8133022" y="5053033"/>
            <a:ext cx="37758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Fiber filled composite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Short Fiber Reinforced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Mechanical Properties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Preferential orientation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conductivity along fiber axis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38150" y="5564931"/>
            <a:ext cx="3535001" cy="642264"/>
            <a:chOff x="1514819" y="5943225"/>
            <a:chExt cx="3535001" cy="642264"/>
          </a:xfrm>
        </p:grpSpPr>
        <p:pic>
          <p:nvPicPr>
            <p:cNvPr id="245" name="Google Shape;24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14819" y="6157925"/>
              <a:ext cx="3535001" cy="427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2"/>
            <p:cNvSpPr txBox="1"/>
            <p:nvPr/>
          </p:nvSpPr>
          <p:spPr>
            <a:xfrm>
              <a:off x="4582339" y="5943225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4818640" y="88993"/>
            <a:ext cx="4419686" cy="2870696"/>
            <a:chOff x="3532940" y="2168431"/>
            <a:chExt cx="6984975" cy="4178563"/>
          </a:xfrm>
        </p:grpSpPr>
        <p:pic>
          <p:nvPicPr>
            <p:cNvPr id="248" name="Google Shape;248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301670">
              <a:off x="3676224" y="2659310"/>
              <a:ext cx="4839551" cy="3482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9" name="Google Shape;249;p22"/>
            <p:cNvGrpSpPr/>
            <p:nvPr/>
          </p:nvGrpSpPr>
          <p:grpSpPr>
            <a:xfrm>
              <a:off x="6971251" y="2168431"/>
              <a:ext cx="3546664" cy="2725650"/>
              <a:chOff x="6862194" y="2193598"/>
              <a:chExt cx="3546664" cy="2725650"/>
            </a:xfrm>
          </p:grpSpPr>
          <p:pic>
            <p:nvPicPr>
              <p:cNvPr descr="Plastics_FT" id="250" name="Google Shape;250;p22"/>
              <p:cNvPicPr preferRelativeResize="0"/>
              <p:nvPr/>
            </p:nvPicPr>
            <p:blipFill rotWithShape="1">
              <a:blip r:embed="rId8">
                <a:alphaModFix/>
              </a:blip>
              <a:srcRect b="0" l="51990" r="15324" t="35149"/>
              <a:stretch/>
            </p:blipFill>
            <p:spPr>
              <a:xfrm>
                <a:off x="8181938" y="2206305"/>
                <a:ext cx="2226919" cy="27002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1" name="Google Shape;251;p22"/>
              <p:cNvCxnSpPr/>
              <p:nvPr/>
            </p:nvCxnSpPr>
            <p:spPr>
              <a:xfrm flipH="1" rot="10800000">
                <a:off x="6862194" y="2193598"/>
                <a:ext cx="1319743" cy="1464003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22"/>
              <p:cNvCxnSpPr/>
              <p:nvPr/>
            </p:nvCxnSpPr>
            <p:spPr>
              <a:xfrm>
                <a:off x="6920917" y="3800213"/>
                <a:ext cx="1261020" cy="111903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3" name="Google Shape;253;p22"/>
              <p:cNvSpPr/>
              <p:nvPr/>
            </p:nvSpPr>
            <p:spPr>
              <a:xfrm>
                <a:off x="8181939" y="2206305"/>
                <a:ext cx="2226919" cy="2700236"/>
              </a:xfrm>
              <a:prstGeom prst="rect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54" name="Google Shape;254;p22"/>
            <p:cNvSpPr/>
            <p:nvPr/>
          </p:nvSpPr>
          <p:spPr>
            <a:xfrm>
              <a:off x="6779419" y="3605213"/>
              <a:ext cx="191832" cy="169833"/>
            </a:xfrm>
            <a:prstGeom prst="rect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55" name="Google Shape;255;p22"/>
          <p:cNvGrpSpPr/>
          <p:nvPr/>
        </p:nvGrpSpPr>
        <p:grpSpPr>
          <a:xfrm>
            <a:off x="504825" y="4367213"/>
            <a:ext cx="7695493" cy="1015501"/>
            <a:chOff x="504825" y="4367213"/>
            <a:chExt cx="7695493" cy="1015501"/>
          </a:xfrm>
        </p:grpSpPr>
        <p:sp>
          <p:nvSpPr>
            <p:cNvPr id="256" name="Google Shape;256;p22"/>
            <p:cNvSpPr/>
            <p:nvPr/>
          </p:nvSpPr>
          <p:spPr>
            <a:xfrm>
              <a:off x="504825" y="4367213"/>
              <a:ext cx="5085484" cy="215178"/>
            </a:xfrm>
            <a:prstGeom prst="rect">
              <a:avLst/>
            </a:prstGeom>
            <a:noFill/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" name="Google Shape;257;p22"/>
            <p:cNvSpPr txBox="1"/>
            <p:nvPr/>
          </p:nvSpPr>
          <p:spPr>
            <a:xfrm>
              <a:off x="5686488" y="5013382"/>
              <a:ext cx="25138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Baseline : 0.26 W/m-K</a:t>
              </a:r>
              <a:endParaRPr/>
            </a:p>
          </p:txBody>
        </p:sp>
        <p:cxnSp>
          <p:nvCxnSpPr>
            <p:cNvPr id="258" name="Google Shape;258;p22"/>
            <p:cNvCxnSpPr>
              <a:stCxn id="256" idx="3"/>
              <a:endCxn id="257" idx="0"/>
            </p:cNvCxnSpPr>
            <p:nvPr/>
          </p:nvCxnSpPr>
          <p:spPr>
            <a:xfrm>
              <a:off x="5590309" y="4474802"/>
              <a:ext cx="1353000" cy="538500"/>
            </a:xfrm>
            <a:prstGeom prst="straightConnector1">
              <a:avLst/>
            </a:prstGeom>
            <a:noFill/>
            <a:ln cap="rnd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electronic cooling mounts" id="263" name="Google Shape;263;p23"/>
          <p:cNvPicPr preferRelativeResize="0"/>
          <p:nvPr/>
        </p:nvPicPr>
        <p:blipFill rotWithShape="1">
          <a:blip r:embed="rId3">
            <a:alphaModFix/>
          </a:blip>
          <a:srcRect b="16329" l="13465" r="9837" t="16391"/>
          <a:stretch/>
        </p:blipFill>
        <p:spPr>
          <a:xfrm>
            <a:off x="348116" y="838587"/>
            <a:ext cx="2499416" cy="21924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 txBox="1"/>
          <p:nvPr/>
        </p:nvSpPr>
        <p:spPr>
          <a:xfrm>
            <a:off x="149357" y="3035401"/>
            <a:ext cx="2698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 Cooling Mounts</a:t>
            </a:r>
            <a:endParaRPr/>
          </a:p>
        </p:txBody>
      </p:sp>
      <p:pic>
        <p:nvPicPr>
          <p:cNvPr descr="Image result for cooling fans" id="265" name="Google Shape;265;p23"/>
          <p:cNvPicPr preferRelativeResize="0"/>
          <p:nvPr/>
        </p:nvPicPr>
        <p:blipFill rotWithShape="1">
          <a:blip r:embed="rId4">
            <a:alphaModFix/>
          </a:blip>
          <a:srcRect b="20244" l="31281" r="8899" t="20872"/>
          <a:stretch/>
        </p:blipFill>
        <p:spPr>
          <a:xfrm>
            <a:off x="501334" y="3530055"/>
            <a:ext cx="1994220" cy="196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787352" y="5493079"/>
            <a:ext cx="1422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Cooling Fans</a:t>
            </a:r>
            <a:endParaRPr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3673" y="2052501"/>
            <a:ext cx="2719900" cy="1957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4272531" y="4009614"/>
            <a:ext cx="1755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Heat Exchangers</a:t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557299" y="5966727"/>
            <a:ext cx="89292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To produce highly optimized 3D printed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426962" y="167481"/>
            <a:ext cx="8596668" cy="80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Infill Topology</a:t>
            </a:r>
            <a:endParaRPr/>
          </a:p>
        </p:txBody>
      </p:sp>
      <p:pic>
        <p:nvPicPr>
          <p:cNvPr descr="A picture containing indoor, wall&#10;&#10;Description generated with high confidence" id="275" name="Google Shape;27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18" y="968829"/>
            <a:ext cx="3162560" cy="30111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4"/>
          <p:cNvGrpSpPr/>
          <p:nvPr/>
        </p:nvGrpSpPr>
        <p:grpSpPr>
          <a:xfrm>
            <a:off x="4988625" y="473168"/>
            <a:ext cx="7027691" cy="3216586"/>
            <a:chOff x="427553" y="1754639"/>
            <a:chExt cx="8983101" cy="4512723"/>
          </a:xfrm>
        </p:grpSpPr>
        <p:grpSp>
          <p:nvGrpSpPr>
            <p:cNvPr id="277" name="Google Shape;277;p24"/>
            <p:cNvGrpSpPr/>
            <p:nvPr/>
          </p:nvGrpSpPr>
          <p:grpSpPr>
            <a:xfrm>
              <a:off x="427553" y="1754639"/>
              <a:ext cx="8983101" cy="4512723"/>
              <a:chOff x="66675" y="2550021"/>
              <a:chExt cx="8526508" cy="3700893"/>
            </a:xfrm>
          </p:grpSpPr>
          <p:pic>
            <p:nvPicPr>
              <p:cNvPr id="278" name="Google Shape;278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157931">
                <a:off x="3676224" y="2659310"/>
                <a:ext cx="4839551" cy="34823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24"/>
              <p:cNvSpPr/>
              <p:nvPr/>
            </p:nvSpPr>
            <p:spPr>
              <a:xfrm rot="9483773">
                <a:off x="4067137" y="3205930"/>
                <a:ext cx="624324" cy="391282"/>
              </a:xfrm>
              <a:prstGeom prst="arc">
                <a:avLst>
                  <a:gd fmla="val 14409048" name="adj1"/>
                  <a:gd fmla="val 0" name="adj2"/>
                </a:avLst>
              </a:prstGeom>
              <a:noFill/>
              <a:ln cap="flat" cmpd="sng" w="38100">
                <a:solidFill>
                  <a:srgbClr val="FF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280" name="Google Shape;280;p24"/>
              <p:cNvCxnSpPr/>
              <p:nvPr/>
            </p:nvCxnSpPr>
            <p:spPr>
              <a:xfrm rot="10800000">
                <a:off x="2311766" y="3038775"/>
                <a:ext cx="1804541" cy="439151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2326533" y="3605213"/>
                <a:ext cx="1817238" cy="30466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82" name="Google Shape;282;p24"/>
              <p:cNvSpPr/>
              <p:nvPr/>
            </p:nvSpPr>
            <p:spPr>
              <a:xfrm>
                <a:off x="66675" y="2667000"/>
                <a:ext cx="3086455" cy="154305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pic>
          <p:nvPicPr>
            <p:cNvPr id="283" name="Google Shape;283;p24"/>
            <p:cNvPicPr preferRelativeResize="0"/>
            <p:nvPr/>
          </p:nvPicPr>
          <p:blipFill rotWithShape="1">
            <a:blip r:embed="rId5">
              <a:alphaModFix/>
            </a:blip>
            <a:srcRect b="17066" l="22401" r="29047" t="31620"/>
            <a:stretch/>
          </p:blipFill>
          <p:spPr>
            <a:xfrm>
              <a:off x="427553" y="2068245"/>
              <a:ext cx="3137872" cy="1449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4"/>
          <p:cNvSpPr txBox="1"/>
          <p:nvPr/>
        </p:nvSpPr>
        <p:spPr>
          <a:xfrm>
            <a:off x="4819865" y="3085806"/>
            <a:ext cx="3529171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 Pattern Infill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6912" y="3795393"/>
            <a:ext cx="3459371" cy="301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426962" y="4900863"/>
            <a:ext cx="419230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Optimized Infill Topology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5"/>
          <p:cNvGrpSpPr/>
          <p:nvPr/>
        </p:nvGrpSpPr>
        <p:grpSpPr>
          <a:xfrm>
            <a:off x="221865" y="4754760"/>
            <a:ext cx="7222466" cy="2098821"/>
            <a:chOff x="2190582" y="3827290"/>
            <a:chExt cx="8585186" cy="2967449"/>
          </a:xfrm>
        </p:grpSpPr>
        <p:grpSp>
          <p:nvGrpSpPr>
            <p:cNvPr id="293" name="Google Shape;293;p25"/>
            <p:cNvGrpSpPr/>
            <p:nvPr/>
          </p:nvGrpSpPr>
          <p:grpSpPr>
            <a:xfrm>
              <a:off x="2462000" y="4075156"/>
              <a:ext cx="1214438" cy="1400175"/>
              <a:chOff x="1104900" y="5019675"/>
              <a:chExt cx="1214438" cy="1400175"/>
            </a:xfrm>
          </p:grpSpPr>
          <p:cxnSp>
            <p:nvCxnSpPr>
              <p:cNvPr id="294" name="Google Shape;294;p25"/>
              <p:cNvCxnSpPr/>
              <p:nvPr/>
            </p:nvCxnSpPr>
            <p:spPr>
              <a:xfrm rot="10800000">
                <a:off x="1552575" y="5019675"/>
                <a:ext cx="0" cy="95250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FE471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95" name="Google Shape;295;p25"/>
              <p:cNvCxnSpPr/>
              <p:nvPr/>
            </p:nvCxnSpPr>
            <p:spPr>
              <a:xfrm>
                <a:off x="1552575" y="5969510"/>
                <a:ext cx="766763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FE471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96" name="Google Shape;296;p25"/>
              <p:cNvCxnSpPr/>
              <p:nvPr/>
            </p:nvCxnSpPr>
            <p:spPr>
              <a:xfrm flipH="1">
                <a:off x="1104900" y="5966845"/>
                <a:ext cx="447675" cy="453005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FE471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297" name="Google Shape;297;p25"/>
            <p:cNvSpPr/>
            <p:nvPr/>
          </p:nvSpPr>
          <p:spPr>
            <a:xfrm>
              <a:off x="2228637" y="5002083"/>
              <a:ext cx="8293890" cy="733425"/>
            </a:xfrm>
            <a:prstGeom prst="parallelogram">
              <a:avLst>
                <a:gd fmla="val 95129" name="adj"/>
              </a:avLst>
            </a:prstGeom>
            <a:solidFill>
              <a:schemeClr val="accent1">
                <a:alpha val="37647"/>
              </a:schemeClr>
            </a:solidFill>
            <a:ln cap="rnd" cmpd="sng" w="19050">
              <a:solidFill>
                <a:srgbClr val="698D1B">
                  <a:alpha val="97647"/>
                </a:srgb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-556863">
              <a:off x="2233492" y="5071808"/>
              <a:ext cx="8293890" cy="733425"/>
            </a:xfrm>
            <a:prstGeom prst="parallelogram">
              <a:avLst>
                <a:gd fmla="val 24812" name="adj"/>
              </a:avLst>
            </a:prstGeom>
            <a:solidFill>
              <a:srgbClr val="B6E995">
                <a:alpha val="27843"/>
              </a:srgbClr>
            </a:solidFill>
            <a:ln cap="flat" cmpd="sng" w="15875">
              <a:solidFill>
                <a:srgbClr val="93DF5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99" name="Google Shape;299;p25"/>
            <p:cNvGrpSpPr/>
            <p:nvPr/>
          </p:nvGrpSpPr>
          <p:grpSpPr>
            <a:xfrm rot="-1074678">
              <a:off x="2376460" y="4059476"/>
              <a:ext cx="1214438" cy="1400175"/>
              <a:chOff x="1104900" y="5019675"/>
              <a:chExt cx="1214438" cy="140017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 rot="10800000">
                <a:off x="1552575" y="5019675"/>
                <a:ext cx="0" cy="95250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6E9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>
                <a:off x="1552575" y="5969510"/>
                <a:ext cx="766763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6E9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2" name="Google Shape;302;p25"/>
              <p:cNvCxnSpPr/>
              <p:nvPr/>
            </p:nvCxnSpPr>
            <p:spPr>
              <a:xfrm flipH="1">
                <a:off x="1104900" y="5966845"/>
                <a:ext cx="447675" cy="453005"/>
              </a:xfrm>
              <a:prstGeom prst="straightConnector1">
                <a:avLst/>
              </a:prstGeom>
              <a:noFill/>
              <a:ln cap="flat" cmpd="sng" w="57150">
                <a:solidFill>
                  <a:srgbClr val="B6E9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303" name="Google Shape;303;p25"/>
            <p:cNvSpPr/>
            <p:nvPr/>
          </p:nvSpPr>
          <p:spPr>
            <a:xfrm rot="949534">
              <a:off x="2539056" y="4944302"/>
              <a:ext cx="8293890" cy="733425"/>
            </a:xfrm>
            <a:prstGeom prst="parallelogram">
              <a:avLst>
                <a:gd fmla="val 268292" name="adj"/>
              </a:avLst>
            </a:prstGeom>
            <a:solidFill>
              <a:srgbClr val="D5CFB8">
                <a:alpha val="27843"/>
              </a:srgbClr>
            </a:solidFill>
            <a:ln cap="flat" cmpd="sng" w="15875">
              <a:solidFill>
                <a:srgbClr val="C0B89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04" name="Google Shape;304;p25"/>
            <p:cNvGrpSpPr/>
            <p:nvPr/>
          </p:nvGrpSpPr>
          <p:grpSpPr>
            <a:xfrm rot="2216940">
              <a:off x="2556318" y="4253641"/>
              <a:ext cx="1214438" cy="1400175"/>
              <a:chOff x="1104900" y="5019675"/>
              <a:chExt cx="1214438" cy="1400175"/>
            </a:xfrm>
          </p:grpSpPr>
          <p:cxnSp>
            <p:nvCxnSpPr>
              <p:cNvPr id="305" name="Google Shape;305;p25"/>
              <p:cNvCxnSpPr/>
              <p:nvPr/>
            </p:nvCxnSpPr>
            <p:spPr>
              <a:xfrm rot="10800000">
                <a:off x="1552575" y="5019675"/>
                <a:ext cx="0" cy="95250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C0B8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6" name="Google Shape;306;p25"/>
              <p:cNvCxnSpPr/>
              <p:nvPr/>
            </p:nvCxnSpPr>
            <p:spPr>
              <a:xfrm>
                <a:off x="1552575" y="5969510"/>
                <a:ext cx="766763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C0B8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7" name="Google Shape;307;p25"/>
              <p:cNvCxnSpPr/>
              <p:nvPr/>
            </p:nvCxnSpPr>
            <p:spPr>
              <a:xfrm flipH="1">
                <a:off x="1104900" y="5966845"/>
                <a:ext cx="447675" cy="453005"/>
              </a:xfrm>
              <a:prstGeom prst="straightConnector1">
                <a:avLst/>
              </a:prstGeom>
              <a:noFill/>
              <a:ln cap="flat" cmpd="sng" w="57150">
                <a:solidFill>
                  <a:srgbClr val="C0B895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08" name="Google Shape;308;p25"/>
          <p:cNvGrpSpPr/>
          <p:nvPr/>
        </p:nvGrpSpPr>
        <p:grpSpPr>
          <a:xfrm>
            <a:off x="13773" y="-42134"/>
            <a:ext cx="7411828" cy="3799198"/>
            <a:chOff x="3529048" y="378495"/>
            <a:chExt cx="6590733" cy="3763961"/>
          </a:xfrm>
        </p:grpSpPr>
        <p:grpSp>
          <p:nvGrpSpPr>
            <p:cNvPr id="309" name="Google Shape;309;p25"/>
            <p:cNvGrpSpPr/>
            <p:nvPr/>
          </p:nvGrpSpPr>
          <p:grpSpPr>
            <a:xfrm rot="-205985">
              <a:off x="3624712" y="567063"/>
              <a:ext cx="6399405" cy="3386825"/>
              <a:chOff x="1260371" y="425738"/>
              <a:chExt cx="10971093" cy="6066552"/>
            </a:xfrm>
          </p:grpSpPr>
          <p:grpSp>
            <p:nvGrpSpPr>
              <p:cNvPr id="310" name="Google Shape;310;p25"/>
              <p:cNvGrpSpPr/>
              <p:nvPr/>
            </p:nvGrpSpPr>
            <p:grpSpPr>
              <a:xfrm>
                <a:off x="1260371" y="1193800"/>
                <a:ext cx="9402892" cy="5298490"/>
                <a:chOff x="1260371" y="1108075"/>
                <a:chExt cx="9402892" cy="5298490"/>
              </a:xfrm>
            </p:grpSpPr>
            <p:pic>
              <p:nvPicPr>
                <p:cNvPr descr="A close up of a logo&#10;&#10;Description generated with high confidence" id="311" name="Google Shape;311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0185" l="23289" r="22408" t="19805"/>
                <a:stretch/>
              </p:blipFill>
              <p:spPr>
                <a:xfrm>
                  <a:off x="1260371" y="1108075"/>
                  <a:ext cx="9402892" cy="52984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2" name="Google Shape;312;p25"/>
                <p:cNvSpPr/>
                <p:nvPr/>
              </p:nvSpPr>
              <p:spPr>
                <a:xfrm>
                  <a:off x="6923597" y="3288367"/>
                  <a:ext cx="114300" cy="152401"/>
                </a:xfrm>
                <a:prstGeom prst="ellipse">
                  <a:avLst/>
                </a:prstGeom>
                <a:solidFill>
                  <a:srgbClr val="FF0000"/>
                </a:solidFill>
                <a:ln cap="rnd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13" name="Google Shape;313;p25"/>
                <p:cNvSpPr/>
                <p:nvPr/>
              </p:nvSpPr>
              <p:spPr>
                <a:xfrm>
                  <a:off x="7888696" y="2931857"/>
                  <a:ext cx="114300" cy="152401"/>
                </a:xfrm>
                <a:prstGeom prst="ellipse">
                  <a:avLst/>
                </a:prstGeom>
                <a:solidFill>
                  <a:srgbClr val="FF0000"/>
                </a:solidFill>
                <a:ln cap="rnd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14" name="Google Shape;314;p25"/>
                <p:cNvSpPr/>
                <p:nvPr/>
              </p:nvSpPr>
              <p:spPr>
                <a:xfrm>
                  <a:off x="7356139" y="3150334"/>
                  <a:ext cx="114300" cy="152401"/>
                </a:xfrm>
                <a:prstGeom prst="ellipse">
                  <a:avLst/>
                </a:prstGeom>
                <a:solidFill>
                  <a:srgbClr val="FF0000"/>
                </a:solidFill>
                <a:ln cap="rnd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15" name="Google Shape;315;p25"/>
                <p:cNvSpPr/>
                <p:nvPr/>
              </p:nvSpPr>
              <p:spPr>
                <a:xfrm>
                  <a:off x="5831422" y="3863038"/>
                  <a:ext cx="114300" cy="152401"/>
                </a:xfrm>
                <a:prstGeom prst="ellipse">
                  <a:avLst/>
                </a:prstGeom>
                <a:solidFill>
                  <a:srgbClr val="FF0000"/>
                </a:solidFill>
                <a:ln cap="rnd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16" name="Google Shape;316;p25"/>
                <p:cNvSpPr/>
                <p:nvPr/>
              </p:nvSpPr>
              <p:spPr>
                <a:xfrm>
                  <a:off x="6376042" y="3531804"/>
                  <a:ext cx="114300" cy="152401"/>
                </a:xfrm>
                <a:prstGeom prst="ellipse">
                  <a:avLst/>
                </a:prstGeom>
                <a:solidFill>
                  <a:srgbClr val="FF0000"/>
                </a:solidFill>
                <a:ln cap="rnd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317" name="Google Shape;317;p25"/>
                <p:cNvCxnSpPr/>
                <p:nvPr/>
              </p:nvCxnSpPr>
              <p:spPr>
                <a:xfrm flipH="1">
                  <a:off x="5810250" y="1143000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18" name="Google Shape;318;p25"/>
                <p:cNvCxnSpPr/>
                <p:nvPr/>
              </p:nvCxnSpPr>
              <p:spPr>
                <a:xfrm flipH="1">
                  <a:off x="3256598" y="4114799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19" name="Google Shape;319;p25"/>
                <p:cNvCxnSpPr/>
                <p:nvPr/>
              </p:nvCxnSpPr>
              <p:spPr>
                <a:xfrm flipH="1">
                  <a:off x="6196012" y="1343025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20" name="Google Shape;320;p25"/>
                <p:cNvCxnSpPr/>
                <p:nvPr/>
              </p:nvCxnSpPr>
              <p:spPr>
                <a:xfrm flipH="1">
                  <a:off x="6546056" y="1543050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21" name="Google Shape;321;p25"/>
                <p:cNvCxnSpPr/>
                <p:nvPr/>
              </p:nvCxnSpPr>
              <p:spPr>
                <a:xfrm flipH="1">
                  <a:off x="3670935" y="4345976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22" name="Google Shape;322;p25"/>
                <p:cNvCxnSpPr/>
                <p:nvPr/>
              </p:nvCxnSpPr>
              <p:spPr>
                <a:xfrm flipH="1">
                  <a:off x="2789873" y="3852862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23" name="Google Shape;323;p25"/>
                <p:cNvCxnSpPr/>
                <p:nvPr/>
              </p:nvCxnSpPr>
              <p:spPr>
                <a:xfrm flipH="1">
                  <a:off x="6955630" y="1804987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324" name="Google Shape;324;p25"/>
                <p:cNvCxnSpPr/>
                <p:nvPr/>
              </p:nvCxnSpPr>
              <p:spPr>
                <a:xfrm flipH="1">
                  <a:off x="4036694" y="4558102"/>
                  <a:ext cx="447675" cy="523875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325" name="Google Shape;325;p25"/>
              <p:cNvSpPr txBox="1"/>
              <p:nvPr/>
            </p:nvSpPr>
            <p:spPr>
              <a:xfrm>
                <a:off x="6937482" y="425738"/>
                <a:ext cx="3398176" cy="115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>
                    <a:solidFill>
                      <a:srgbClr val="00B05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Heat Flux</a:t>
                </a:r>
                <a:endParaRPr/>
              </a:p>
            </p:txBody>
          </p:sp>
          <p:sp>
            <p:nvSpPr>
              <p:cNvPr id="326" name="Google Shape;326;p25"/>
              <p:cNvSpPr txBox="1"/>
              <p:nvPr/>
            </p:nvSpPr>
            <p:spPr>
              <a:xfrm>
                <a:off x="7575003" y="3708148"/>
                <a:ext cx="4656461" cy="730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>
                    <a:solidFill>
                      <a:srgbClr val="FF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Fixed Temperature</a:t>
                </a:r>
                <a:endParaRPr/>
              </a:p>
            </p:txBody>
          </p:sp>
        </p:grpSp>
        <p:sp>
          <p:nvSpPr>
            <p:cNvPr id="327" name="Google Shape;327;p25"/>
            <p:cNvSpPr/>
            <p:nvPr/>
          </p:nvSpPr>
          <p:spPr>
            <a:xfrm rot="-205985">
              <a:off x="5844529" y="2957197"/>
              <a:ext cx="66671" cy="85082"/>
            </a:xfrm>
            <a:prstGeom prst="ellipse">
              <a:avLst/>
            </a:prstGeom>
            <a:solidFill>
              <a:srgbClr val="FF0000"/>
            </a:solidFill>
            <a:ln cap="rnd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 rot="-205985">
              <a:off x="6081448" y="2760132"/>
              <a:ext cx="66671" cy="85082"/>
            </a:xfrm>
            <a:prstGeom prst="ellipse">
              <a:avLst/>
            </a:prstGeom>
            <a:solidFill>
              <a:srgbClr val="FF0000"/>
            </a:solidFill>
            <a:ln cap="rnd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29" name="Google Shape;329;p25"/>
          <p:cNvGrpSpPr/>
          <p:nvPr/>
        </p:nvGrpSpPr>
        <p:grpSpPr>
          <a:xfrm>
            <a:off x="5124179" y="54275"/>
            <a:ext cx="4440885" cy="2645632"/>
            <a:chOff x="5896764" y="78822"/>
            <a:chExt cx="4792485" cy="2925893"/>
          </a:xfrm>
        </p:grpSpPr>
        <p:grpSp>
          <p:nvGrpSpPr>
            <p:cNvPr id="330" name="Google Shape;330;p25"/>
            <p:cNvGrpSpPr/>
            <p:nvPr/>
          </p:nvGrpSpPr>
          <p:grpSpPr>
            <a:xfrm>
              <a:off x="6115084" y="78822"/>
              <a:ext cx="4574164" cy="2925893"/>
              <a:chOff x="7265410" y="872267"/>
              <a:chExt cx="4574164" cy="2925893"/>
            </a:xfrm>
          </p:grpSpPr>
          <p:cxnSp>
            <p:nvCxnSpPr>
              <p:cNvPr id="331" name="Google Shape;331;p25"/>
              <p:cNvCxnSpPr>
                <a:endCxn id="332" idx="1"/>
              </p:cNvCxnSpPr>
              <p:nvPr/>
            </p:nvCxnSpPr>
            <p:spPr>
              <a:xfrm flipH="1" rot="10800000">
                <a:off x="7313110" y="1300754"/>
                <a:ext cx="2336400" cy="1019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33" name="Google Shape;333;p25"/>
              <p:cNvGrpSpPr/>
              <p:nvPr/>
            </p:nvGrpSpPr>
            <p:grpSpPr>
              <a:xfrm>
                <a:off x="9271931" y="872267"/>
                <a:ext cx="2567644" cy="2925893"/>
                <a:chOff x="8103433" y="544640"/>
                <a:chExt cx="3297992" cy="3989259"/>
              </a:xfrm>
            </p:grpSpPr>
            <p:pic>
              <p:nvPicPr>
                <p:cNvPr descr="A close up of a logo&#10;&#10;Description generated with high confidence" id="334" name="Google Shape;334;p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7099" l="32890" r="38047" t="13893"/>
                <a:stretch/>
              </p:blipFill>
              <p:spPr>
                <a:xfrm>
                  <a:off x="8103433" y="550105"/>
                  <a:ext cx="3219840" cy="382572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2" name="Google Shape;332;p25"/>
                <p:cNvSpPr/>
                <p:nvPr/>
              </p:nvSpPr>
              <p:spPr>
                <a:xfrm>
                  <a:off x="8105776" y="544640"/>
                  <a:ext cx="3295649" cy="3989259"/>
                </a:xfrm>
                <a:prstGeom prst="ellipse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cxnSp>
            <p:nvCxnSpPr>
              <p:cNvPr id="335" name="Google Shape;335;p25"/>
              <p:cNvCxnSpPr>
                <a:endCxn id="332" idx="3"/>
              </p:cNvCxnSpPr>
              <p:nvPr/>
            </p:nvCxnSpPr>
            <p:spPr>
              <a:xfrm>
                <a:off x="7265410" y="2622073"/>
                <a:ext cx="2384100" cy="747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36" name="Google Shape;336;p25"/>
            <p:cNvSpPr/>
            <p:nvPr/>
          </p:nvSpPr>
          <p:spPr>
            <a:xfrm>
              <a:off x="5896764" y="1453144"/>
              <a:ext cx="334359" cy="386554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37" name="Google Shape;337;p25"/>
          <p:cNvSpPr txBox="1"/>
          <p:nvPr/>
        </p:nvSpPr>
        <p:spPr>
          <a:xfrm>
            <a:off x="6447138" y="2734452"/>
            <a:ext cx="3970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2. Infill Topology?</a:t>
            </a:r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1180905" y="3972262"/>
            <a:ext cx="44614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1. Build Direction ?</a:t>
            </a:r>
            <a:endParaRPr/>
          </a:p>
        </p:txBody>
      </p:sp>
      <p:grpSp>
        <p:nvGrpSpPr>
          <p:cNvPr id="339" name="Google Shape;339;p25"/>
          <p:cNvGrpSpPr/>
          <p:nvPr/>
        </p:nvGrpSpPr>
        <p:grpSpPr>
          <a:xfrm>
            <a:off x="6679874" y="3652448"/>
            <a:ext cx="5250323" cy="1575510"/>
            <a:chOff x="1973580" y="831831"/>
            <a:chExt cx="4739640" cy="1179849"/>
          </a:xfrm>
        </p:grpSpPr>
        <p:pic>
          <p:nvPicPr>
            <p:cNvPr id="340" name="Google Shape;340;p25"/>
            <p:cNvPicPr preferRelativeResize="0"/>
            <p:nvPr/>
          </p:nvPicPr>
          <p:blipFill rotWithShape="1">
            <a:blip r:embed="rId5">
              <a:alphaModFix/>
            </a:blip>
            <a:srcRect b="61346" l="67764" r="3245" t="18077"/>
            <a:stretch/>
          </p:blipFill>
          <p:spPr>
            <a:xfrm>
              <a:off x="4632960" y="831831"/>
              <a:ext cx="2080260" cy="117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5"/>
            <p:cNvPicPr preferRelativeResize="0"/>
            <p:nvPr/>
          </p:nvPicPr>
          <p:blipFill rotWithShape="1">
            <a:blip r:embed="rId6">
              <a:alphaModFix/>
            </a:blip>
            <a:srcRect b="56675" l="69957" r="3394" t="18498"/>
            <a:stretch/>
          </p:blipFill>
          <p:spPr>
            <a:xfrm>
              <a:off x="1973580" y="853440"/>
              <a:ext cx="2171700" cy="1158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25"/>
          <p:cNvSpPr txBox="1"/>
          <p:nvPr/>
        </p:nvSpPr>
        <p:spPr>
          <a:xfrm>
            <a:off x="7193078" y="5353370"/>
            <a:ext cx="48654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3. Fiber Orientation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/>
          <p:nvPr/>
        </p:nvSpPr>
        <p:spPr>
          <a:xfrm>
            <a:off x="5921309" y="5750004"/>
            <a:ext cx="6270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ighlight>
                  <a:srgbClr val="000000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http://www.ersl.wisc.edu/publication.html</a:t>
            </a:r>
            <a:endParaRPr sz="2400">
              <a:solidFill>
                <a:srgbClr val="FF0000"/>
              </a:solidFill>
              <a:highlight>
                <a:srgbClr val="0000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402257" y="6211669"/>
            <a:ext cx="118692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***</a:t>
            </a:r>
            <a:r>
              <a:rPr lang="en-US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Chandrasekhar, A., Kumar, T., Suresh, K., “Build Optimization of Fiber Reinforced 3D-Printed Components", Submitted to Struct Multidisc Optim, 2018.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49" name="Google Shape;349;p26"/>
          <p:cNvGraphicFramePr/>
          <p:nvPr/>
        </p:nvGraphicFramePr>
        <p:xfrm>
          <a:off x="1725617" y="7382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{A77662F7-0638-4B76-BF50-81C79EB8EAA0}</a:tableStyleId>
              </a:tblPr>
              <a:tblGrid>
                <a:gridCol w="2037975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Literature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Build Orientation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Infill Topology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Fiber Orientation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</a:rPr>
                        <a:t>Umetani [1]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</a:rPr>
                        <a:t>Wu [2]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</a:rPr>
                        <a:t>Stegmann [3]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C0000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B050"/>
                          </a:solidFill>
                        </a:rPr>
                        <a:t>Chandrasekhar***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00B05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00B05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>
                          <a:solidFill>
                            <a:srgbClr val="00B050"/>
                          </a:solidFill>
                        </a:rPr>
                        <a:t>*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350" name="Google Shape;350;p26"/>
          <p:cNvGrpSpPr/>
          <p:nvPr/>
        </p:nvGrpSpPr>
        <p:grpSpPr>
          <a:xfrm>
            <a:off x="119102" y="4587279"/>
            <a:ext cx="6096000" cy="1688887"/>
            <a:chOff x="119102" y="4587279"/>
            <a:chExt cx="6096000" cy="1688887"/>
          </a:xfrm>
        </p:grpSpPr>
        <p:sp>
          <p:nvSpPr>
            <p:cNvPr id="351" name="Google Shape;351;p26"/>
            <p:cNvSpPr/>
            <p:nvPr/>
          </p:nvSpPr>
          <p:spPr>
            <a:xfrm>
              <a:off x="119102" y="5098983"/>
              <a:ext cx="6096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[2] Jun Wu, Niels Aage, Ruediger Westermann, and Ole Sigmund. Infill Optimization for Additive Manufacturing – Approaching Bone-like Porous Structures. </a:t>
              </a:r>
              <a:r>
                <a:rPr i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IEEE Transactions on Visualization and Computer</a:t>
              </a:r>
              <a:br>
                <a:rPr i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i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Graphics</a:t>
              </a: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24(2):1127–1140, 2018</a:t>
              </a:r>
              <a:r>
                <a:rPr lang="en-US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br>
                <a:rPr lang="en-US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endParaRPr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19102" y="4587279"/>
              <a:ext cx="6096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 Nobuyuki Umetani and Ryan Schmidt. Cross-sectional structural analysis for 3D printing optimization.</a:t>
              </a:r>
              <a:b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</a:t>
              </a:r>
              <a:r>
                <a:rPr i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SIGGRAPH Asia 2013 Technical Briefs on - SA ’13</a:t>
              </a: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pages 1–4, New York, New York, USA, 2013. ACM</a:t>
              </a:r>
              <a:b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</a:t>
              </a:r>
              <a:r>
                <a:rPr lang="en-US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br>
                <a:rPr lang="en-US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endParaRPr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9102" y="5599058"/>
              <a:ext cx="6096000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[3] J. Stegmann and E. Lund. Discrete material optimization of general composite shell structures. </a:t>
              </a:r>
              <a:r>
                <a:rPr i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International Journal for Numerical Methods in Engineering</a:t>
              </a: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62(14):2009–2027, Feb 2005</a:t>
              </a:r>
              <a:r>
                <a:rPr lang="en-US" sz="1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b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54" name="Google Shape;354;p26"/>
          <p:cNvSpPr txBox="1"/>
          <p:nvPr/>
        </p:nvSpPr>
        <p:spPr>
          <a:xfrm>
            <a:off x="1296089" y="110163"/>
            <a:ext cx="100816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 for structural performance in Literature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